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9" r:id="rId3"/>
    <p:sldId id="258" r:id="rId4"/>
    <p:sldId id="262" r:id="rId5"/>
    <p:sldId id="264" r:id="rId6"/>
    <p:sldId id="256" r:id="rId7"/>
    <p:sldId id="260" r:id="rId8"/>
    <p:sldId id="265" r:id="rId9"/>
    <p:sldId id="266" r:id="rId10"/>
    <p:sldId id="268" r:id="rId11"/>
    <p:sldId id="269" r:id="rId12"/>
    <p:sldId id="25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9D268-1F04-4894-864E-DB9D1DD65B3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B4FBB-DF7A-4F7C-8FE7-194CE9A915C7}">
      <dgm:prSet phldrT="[Text]"/>
      <dgm:spPr/>
      <dgm:t>
        <a:bodyPr/>
        <a:lstStyle/>
        <a:p>
          <a:r>
            <a:rPr lang="en-US" dirty="0" smtClean="0"/>
            <a:t>Opium</a:t>
          </a:r>
          <a:endParaRPr lang="en-US" dirty="0"/>
        </a:p>
      </dgm:t>
    </dgm:pt>
    <dgm:pt modelId="{F187F183-D37E-4D60-8BFF-AA2A7A5651D6}" type="parTrans" cxnId="{679D1F14-1E90-4E50-ACF5-FCA78B0224FD}">
      <dgm:prSet/>
      <dgm:spPr/>
      <dgm:t>
        <a:bodyPr/>
        <a:lstStyle/>
        <a:p>
          <a:endParaRPr lang="en-US"/>
        </a:p>
      </dgm:t>
    </dgm:pt>
    <dgm:pt modelId="{AA57F293-5B37-4FCD-9DA6-24C6EE887047}" type="sibTrans" cxnId="{679D1F14-1E90-4E50-ACF5-FCA78B0224FD}">
      <dgm:prSet custT="1"/>
      <dgm:spPr/>
      <dgm:t>
        <a:bodyPr/>
        <a:lstStyle/>
        <a:p>
          <a:r>
            <a:rPr lang="en-US" sz="1600" dirty="0" smtClean="0"/>
            <a:t>Juice from a poppy plant </a:t>
          </a:r>
          <a:endParaRPr lang="en-US" sz="1600" dirty="0"/>
        </a:p>
      </dgm:t>
    </dgm:pt>
    <dgm:pt modelId="{A339F5A9-5B6F-4DDD-B041-5C9A81DBFB68}">
      <dgm:prSet phldrT="[Text]"/>
      <dgm:spPr/>
      <dgm:t>
        <a:bodyPr/>
        <a:lstStyle/>
        <a:p>
          <a:r>
            <a:rPr lang="en-US" dirty="0" smtClean="0"/>
            <a:t>Opioids</a:t>
          </a:r>
          <a:endParaRPr lang="en-US" dirty="0"/>
        </a:p>
      </dgm:t>
    </dgm:pt>
    <dgm:pt modelId="{EC7081FF-A147-47BC-9EA8-62E9570DBE46}" type="parTrans" cxnId="{80E28D4A-A48E-4825-A685-52FDAE1C6AD2}">
      <dgm:prSet/>
      <dgm:spPr/>
      <dgm:t>
        <a:bodyPr/>
        <a:lstStyle/>
        <a:p>
          <a:endParaRPr lang="en-US"/>
        </a:p>
      </dgm:t>
    </dgm:pt>
    <dgm:pt modelId="{C7C6BB18-9E1B-4B64-9D5A-3FAA4150D597}" type="sibTrans" cxnId="{80E28D4A-A48E-4825-A685-52FDAE1C6AD2}">
      <dgm:prSet custT="1"/>
      <dgm:spPr/>
      <dgm:t>
        <a:bodyPr/>
        <a:lstStyle/>
        <a:p>
          <a:pPr algn="r"/>
          <a:r>
            <a:rPr lang="en-US" sz="1600" dirty="0" smtClean="0"/>
            <a:t>Synthetic opiates: OxyContin</a:t>
          </a:r>
          <a:endParaRPr lang="en-US" sz="1600" dirty="0"/>
        </a:p>
      </dgm:t>
    </dgm:pt>
    <dgm:pt modelId="{E7D011BF-899F-4FB4-89B9-0733B3515B7A}">
      <dgm:prSet phldrT="[Text]"/>
      <dgm:spPr/>
      <dgm:t>
        <a:bodyPr/>
        <a:lstStyle/>
        <a:p>
          <a:r>
            <a:rPr lang="en-US" dirty="0" smtClean="0"/>
            <a:t>Opiates/ Narcotics</a:t>
          </a:r>
          <a:endParaRPr lang="en-US" dirty="0"/>
        </a:p>
      </dgm:t>
    </dgm:pt>
    <dgm:pt modelId="{2FCB31D5-595C-4D80-A127-E529487F8E5C}" type="parTrans" cxnId="{421925A0-7DC0-4B85-91BB-EE6CFCE9B02B}">
      <dgm:prSet/>
      <dgm:spPr/>
      <dgm:t>
        <a:bodyPr/>
        <a:lstStyle/>
        <a:p>
          <a:endParaRPr lang="en-US"/>
        </a:p>
      </dgm:t>
    </dgm:pt>
    <dgm:pt modelId="{971F8CCE-7D52-4363-84A3-58D5F8F1A943}" type="sibTrans" cxnId="{421925A0-7DC0-4B85-91BB-EE6CFCE9B02B}">
      <dgm:prSet custT="1"/>
      <dgm:spPr/>
      <dgm:t>
        <a:bodyPr/>
        <a:lstStyle/>
        <a:p>
          <a:pPr algn="l"/>
          <a:r>
            <a:rPr lang="en-US" sz="1600" dirty="0" smtClean="0"/>
            <a:t>Codeine, morphine, and heroin</a:t>
          </a:r>
          <a:endParaRPr lang="en-US" sz="1600" dirty="0"/>
        </a:p>
      </dgm:t>
    </dgm:pt>
    <dgm:pt modelId="{223A38F2-F291-4B19-8964-CC24B0319134}" type="pres">
      <dgm:prSet presAssocID="{CE19D268-1F04-4894-864E-DB9D1DD65B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408D81-2DE9-4E5E-A345-3354E27DD32E}" type="pres">
      <dgm:prSet presAssocID="{A76B4FBB-DF7A-4F7C-8FE7-194CE9A915C7}" presName="hierRoot1" presStyleCnt="0">
        <dgm:presLayoutVars>
          <dgm:hierBranch val="init"/>
        </dgm:presLayoutVars>
      </dgm:prSet>
      <dgm:spPr/>
    </dgm:pt>
    <dgm:pt modelId="{CEA7B4C9-94B5-4F7B-B151-8B50BCFB5A3D}" type="pres">
      <dgm:prSet presAssocID="{A76B4FBB-DF7A-4F7C-8FE7-194CE9A915C7}" presName="rootComposite1" presStyleCnt="0"/>
      <dgm:spPr/>
    </dgm:pt>
    <dgm:pt modelId="{4272B547-9FAD-4DC6-991C-3CE316AFB573}" type="pres">
      <dgm:prSet presAssocID="{A76B4FBB-DF7A-4F7C-8FE7-194CE9A915C7}" presName="rootText1" presStyleLbl="node0" presStyleIdx="0" presStyleCnt="1" custScaleX="85577" custScaleY="9388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CF576A6-20F7-4F77-A087-4F41623D0029}" type="pres">
      <dgm:prSet presAssocID="{A76B4FBB-DF7A-4F7C-8FE7-194CE9A915C7}" presName="titleText1" presStyleLbl="fgAcc0" presStyleIdx="0" presStyleCnt="1" custScaleX="95628" custLinFactNeighborX="-16276" custLinFactNeighborY="103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D0E4B8-A940-43EC-AF93-3D4DF5B9A8CB}" type="pres">
      <dgm:prSet presAssocID="{A76B4FBB-DF7A-4F7C-8FE7-194CE9A915C7}" presName="rootConnector1" presStyleLbl="node1" presStyleIdx="0" presStyleCnt="2"/>
      <dgm:spPr/>
      <dgm:t>
        <a:bodyPr/>
        <a:lstStyle/>
        <a:p>
          <a:endParaRPr lang="en-US"/>
        </a:p>
      </dgm:t>
    </dgm:pt>
    <dgm:pt modelId="{76E96858-F2E6-4618-AACB-E02B6C234B6F}" type="pres">
      <dgm:prSet presAssocID="{A76B4FBB-DF7A-4F7C-8FE7-194CE9A915C7}" presName="hierChild2" presStyleCnt="0"/>
      <dgm:spPr/>
    </dgm:pt>
    <dgm:pt modelId="{88089ADC-C04B-4468-B136-BDBC052469E0}" type="pres">
      <dgm:prSet presAssocID="{EC7081FF-A147-47BC-9EA8-62E9570DBE4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6A504A8-4B32-49D1-ACDF-4BCA0038ECD0}" type="pres">
      <dgm:prSet presAssocID="{A339F5A9-5B6F-4DDD-B041-5C9A81DBFB68}" presName="hierRoot2" presStyleCnt="0">
        <dgm:presLayoutVars>
          <dgm:hierBranch val="init"/>
        </dgm:presLayoutVars>
      </dgm:prSet>
      <dgm:spPr/>
    </dgm:pt>
    <dgm:pt modelId="{48E03CB3-3234-4730-B7A6-CCBFCA85ABC5}" type="pres">
      <dgm:prSet presAssocID="{A339F5A9-5B6F-4DDD-B041-5C9A81DBFB68}" presName="rootComposite" presStyleCnt="0"/>
      <dgm:spPr/>
    </dgm:pt>
    <dgm:pt modelId="{5D10ED5B-1336-4D43-8166-232E3A5DFFD8}" type="pres">
      <dgm:prSet presAssocID="{A339F5A9-5B6F-4DDD-B041-5C9A81DBFB68}" presName="rootText" presStyleLbl="node1" presStyleIdx="0" presStyleCnt="2" custScaleX="81746" custScaleY="10258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50D67ED-3CB2-45E8-B0EC-6A35A6DE7FF4}" type="pres">
      <dgm:prSet presAssocID="{A339F5A9-5B6F-4DDD-B041-5C9A81DBFB68}" presName="titleText2" presStyleLbl="fgAcc1" presStyleIdx="0" presStyleCnt="2" custScaleX="79431" custLinFactNeighborX="-17067" custLinFactNeighborY="4040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1DC62A-7748-4CF8-86A9-9978A2C6835B}" type="pres">
      <dgm:prSet presAssocID="{A339F5A9-5B6F-4DDD-B041-5C9A81DBFB68}" presName="rootConnector" presStyleLbl="node2" presStyleIdx="0" presStyleCnt="0"/>
      <dgm:spPr/>
      <dgm:t>
        <a:bodyPr/>
        <a:lstStyle/>
        <a:p>
          <a:endParaRPr lang="en-US"/>
        </a:p>
      </dgm:t>
    </dgm:pt>
    <dgm:pt modelId="{1FFC66EB-6204-47B7-A908-4FFE8A6DC2EB}" type="pres">
      <dgm:prSet presAssocID="{A339F5A9-5B6F-4DDD-B041-5C9A81DBFB68}" presName="hierChild4" presStyleCnt="0"/>
      <dgm:spPr/>
    </dgm:pt>
    <dgm:pt modelId="{1328F6B8-8100-4C4A-AEA6-E196D084D976}" type="pres">
      <dgm:prSet presAssocID="{A339F5A9-5B6F-4DDD-B041-5C9A81DBFB68}" presName="hierChild5" presStyleCnt="0"/>
      <dgm:spPr/>
    </dgm:pt>
    <dgm:pt modelId="{45D22D54-312F-4E10-B4DE-A003F8A77CC4}" type="pres">
      <dgm:prSet presAssocID="{2FCB31D5-595C-4D80-A127-E529487F8E5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3E5D637-322F-4A24-AFE8-3323884BE99B}" type="pres">
      <dgm:prSet presAssocID="{E7D011BF-899F-4FB4-89B9-0733B3515B7A}" presName="hierRoot2" presStyleCnt="0">
        <dgm:presLayoutVars>
          <dgm:hierBranch val="init"/>
        </dgm:presLayoutVars>
      </dgm:prSet>
      <dgm:spPr/>
    </dgm:pt>
    <dgm:pt modelId="{651EB0EF-D9C5-4F5F-A033-1D4E07C41933}" type="pres">
      <dgm:prSet presAssocID="{E7D011BF-899F-4FB4-89B9-0733B3515B7A}" presName="rootComposite" presStyleCnt="0"/>
      <dgm:spPr/>
    </dgm:pt>
    <dgm:pt modelId="{E9804E5E-2B90-41D8-86C1-1F7DCE566DCD}" type="pres">
      <dgm:prSet presAssocID="{E7D011BF-899F-4FB4-89B9-0733B3515B7A}" presName="rootText" presStyleLbl="node1" presStyleIdx="1" presStyleCnt="2" custScaleX="80259" custScaleY="10835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33B7D50-29CA-4CB1-A901-1E847E118E0C}" type="pres">
      <dgm:prSet presAssocID="{E7D011BF-899F-4FB4-89B9-0733B3515B7A}" presName="titleText2" presStyleLbl="fgAcc1" presStyleIdx="1" presStyleCnt="2" custScaleX="79592" custLinFactNeighborX="-16321" custLinFactNeighborY="439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F300A3-C2A4-40B8-B64D-6A583CB920CD}" type="pres">
      <dgm:prSet presAssocID="{E7D011BF-899F-4FB4-89B9-0733B3515B7A}" presName="rootConnector" presStyleLbl="node2" presStyleIdx="0" presStyleCnt="0"/>
      <dgm:spPr/>
      <dgm:t>
        <a:bodyPr/>
        <a:lstStyle/>
        <a:p>
          <a:endParaRPr lang="en-US"/>
        </a:p>
      </dgm:t>
    </dgm:pt>
    <dgm:pt modelId="{EDE54D2E-83A3-43C2-A9AF-ADB3412C752A}" type="pres">
      <dgm:prSet presAssocID="{E7D011BF-899F-4FB4-89B9-0733B3515B7A}" presName="hierChild4" presStyleCnt="0"/>
      <dgm:spPr/>
    </dgm:pt>
    <dgm:pt modelId="{314BDC94-D86E-4800-A1DF-AA59F4556433}" type="pres">
      <dgm:prSet presAssocID="{E7D011BF-899F-4FB4-89B9-0733B3515B7A}" presName="hierChild5" presStyleCnt="0"/>
      <dgm:spPr/>
    </dgm:pt>
    <dgm:pt modelId="{0240265D-AC67-4635-A9C8-64FE3C2C375A}" type="pres">
      <dgm:prSet presAssocID="{A76B4FBB-DF7A-4F7C-8FE7-194CE9A915C7}" presName="hierChild3" presStyleCnt="0"/>
      <dgm:spPr/>
    </dgm:pt>
  </dgm:ptLst>
  <dgm:cxnLst>
    <dgm:cxn modelId="{8964C96D-DD23-40F4-B21A-E71C2C70359C}" type="presOf" srcId="{E7D011BF-899F-4FB4-89B9-0733B3515B7A}" destId="{3DF300A3-C2A4-40B8-B64D-6A583CB920CD}" srcOrd="1" destOrd="0" presId="urn:microsoft.com/office/officeart/2008/layout/NameandTitleOrganizationalChart"/>
    <dgm:cxn modelId="{421925A0-7DC0-4B85-91BB-EE6CFCE9B02B}" srcId="{A76B4FBB-DF7A-4F7C-8FE7-194CE9A915C7}" destId="{E7D011BF-899F-4FB4-89B9-0733B3515B7A}" srcOrd="1" destOrd="0" parTransId="{2FCB31D5-595C-4D80-A127-E529487F8E5C}" sibTransId="{971F8CCE-7D52-4363-84A3-58D5F8F1A943}"/>
    <dgm:cxn modelId="{5E568BB4-79A3-4375-A220-7F6DAD9A41B5}" type="presOf" srcId="{A339F5A9-5B6F-4DDD-B041-5C9A81DBFB68}" destId="{5D10ED5B-1336-4D43-8166-232E3A5DFFD8}" srcOrd="0" destOrd="0" presId="urn:microsoft.com/office/officeart/2008/layout/NameandTitleOrganizationalChart"/>
    <dgm:cxn modelId="{C7FB9C0A-04F8-483B-B2FC-696C99C01DE5}" type="presOf" srcId="{E7D011BF-899F-4FB4-89B9-0733B3515B7A}" destId="{E9804E5E-2B90-41D8-86C1-1F7DCE566DCD}" srcOrd="0" destOrd="0" presId="urn:microsoft.com/office/officeart/2008/layout/NameandTitleOrganizationalChart"/>
    <dgm:cxn modelId="{EEB68CDE-0E34-41F5-9C3B-282A471CF633}" type="presOf" srcId="{CE19D268-1F04-4894-864E-DB9D1DD65B33}" destId="{223A38F2-F291-4B19-8964-CC24B0319134}" srcOrd="0" destOrd="0" presId="urn:microsoft.com/office/officeart/2008/layout/NameandTitleOrganizationalChart"/>
    <dgm:cxn modelId="{80E28D4A-A48E-4825-A685-52FDAE1C6AD2}" srcId="{A76B4FBB-DF7A-4F7C-8FE7-194CE9A915C7}" destId="{A339F5A9-5B6F-4DDD-B041-5C9A81DBFB68}" srcOrd="0" destOrd="0" parTransId="{EC7081FF-A147-47BC-9EA8-62E9570DBE46}" sibTransId="{C7C6BB18-9E1B-4B64-9D5A-3FAA4150D597}"/>
    <dgm:cxn modelId="{717508D3-4708-4B7E-9828-600B9CC6612B}" type="presOf" srcId="{2FCB31D5-595C-4D80-A127-E529487F8E5C}" destId="{45D22D54-312F-4E10-B4DE-A003F8A77CC4}" srcOrd="0" destOrd="0" presId="urn:microsoft.com/office/officeart/2008/layout/NameandTitleOrganizationalChart"/>
    <dgm:cxn modelId="{F1297072-EC71-469F-91B0-0D54D202C4A5}" type="presOf" srcId="{AA57F293-5B37-4FCD-9DA6-24C6EE887047}" destId="{7CF576A6-20F7-4F77-A087-4F41623D0029}" srcOrd="0" destOrd="0" presId="urn:microsoft.com/office/officeart/2008/layout/NameandTitleOrganizationalChart"/>
    <dgm:cxn modelId="{679D1F14-1E90-4E50-ACF5-FCA78B0224FD}" srcId="{CE19D268-1F04-4894-864E-DB9D1DD65B33}" destId="{A76B4FBB-DF7A-4F7C-8FE7-194CE9A915C7}" srcOrd="0" destOrd="0" parTransId="{F187F183-D37E-4D60-8BFF-AA2A7A5651D6}" sibTransId="{AA57F293-5B37-4FCD-9DA6-24C6EE887047}"/>
    <dgm:cxn modelId="{082FAD9E-168A-4E26-9833-0184B862DFB8}" type="presOf" srcId="{A76B4FBB-DF7A-4F7C-8FE7-194CE9A915C7}" destId="{4272B547-9FAD-4DC6-991C-3CE316AFB573}" srcOrd="0" destOrd="0" presId="urn:microsoft.com/office/officeart/2008/layout/NameandTitleOrganizationalChart"/>
    <dgm:cxn modelId="{AFD73746-3BC0-48FD-966C-1582808FE587}" type="presOf" srcId="{A339F5A9-5B6F-4DDD-B041-5C9A81DBFB68}" destId="{D01DC62A-7748-4CF8-86A9-9978A2C6835B}" srcOrd="1" destOrd="0" presId="urn:microsoft.com/office/officeart/2008/layout/NameandTitleOrganizationalChart"/>
    <dgm:cxn modelId="{E49C0950-ABFA-4DC2-892E-D8E3CB0D9B9A}" type="presOf" srcId="{EC7081FF-A147-47BC-9EA8-62E9570DBE46}" destId="{88089ADC-C04B-4468-B136-BDBC052469E0}" srcOrd="0" destOrd="0" presId="urn:microsoft.com/office/officeart/2008/layout/NameandTitleOrganizationalChart"/>
    <dgm:cxn modelId="{685FBB2D-B5E5-48BE-B349-2CFD09CAA436}" type="presOf" srcId="{A76B4FBB-DF7A-4F7C-8FE7-194CE9A915C7}" destId="{A7D0E4B8-A940-43EC-AF93-3D4DF5B9A8CB}" srcOrd="1" destOrd="0" presId="urn:microsoft.com/office/officeart/2008/layout/NameandTitleOrganizationalChart"/>
    <dgm:cxn modelId="{A4C3BB54-6A73-465A-BC2C-0CB797BBA7F2}" type="presOf" srcId="{971F8CCE-7D52-4363-84A3-58D5F8F1A943}" destId="{833B7D50-29CA-4CB1-A901-1E847E118E0C}" srcOrd="0" destOrd="0" presId="urn:microsoft.com/office/officeart/2008/layout/NameandTitleOrganizationalChart"/>
    <dgm:cxn modelId="{9A29A569-7304-4703-AB4D-913316F87333}" type="presOf" srcId="{C7C6BB18-9E1B-4B64-9D5A-3FAA4150D597}" destId="{950D67ED-3CB2-45E8-B0EC-6A35A6DE7FF4}" srcOrd="0" destOrd="0" presId="urn:microsoft.com/office/officeart/2008/layout/NameandTitleOrganizationalChart"/>
    <dgm:cxn modelId="{F6E92532-BA1D-41ED-ADE1-9587A9D84CEC}" type="presParOf" srcId="{223A38F2-F291-4B19-8964-CC24B0319134}" destId="{6E408D81-2DE9-4E5E-A345-3354E27DD32E}" srcOrd="0" destOrd="0" presId="urn:microsoft.com/office/officeart/2008/layout/NameandTitleOrganizationalChart"/>
    <dgm:cxn modelId="{49CFDD8B-0608-4A54-B22D-BA80C0E0AF8D}" type="presParOf" srcId="{6E408D81-2DE9-4E5E-A345-3354E27DD32E}" destId="{CEA7B4C9-94B5-4F7B-B151-8B50BCFB5A3D}" srcOrd="0" destOrd="0" presId="urn:microsoft.com/office/officeart/2008/layout/NameandTitleOrganizationalChart"/>
    <dgm:cxn modelId="{FEC5AAA1-A8F3-49D5-9323-9D847D7F9AD7}" type="presParOf" srcId="{CEA7B4C9-94B5-4F7B-B151-8B50BCFB5A3D}" destId="{4272B547-9FAD-4DC6-991C-3CE316AFB573}" srcOrd="0" destOrd="0" presId="urn:microsoft.com/office/officeart/2008/layout/NameandTitleOrganizationalChart"/>
    <dgm:cxn modelId="{8B66AC13-289C-45E7-AC69-6E183B54D4CB}" type="presParOf" srcId="{CEA7B4C9-94B5-4F7B-B151-8B50BCFB5A3D}" destId="{7CF576A6-20F7-4F77-A087-4F41623D0029}" srcOrd="1" destOrd="0" presId="urn:microsoft.com/office/officeart/2008/layout/NameandTitleOrganizationalChart"/>
    <dgm:cxn modelId="{84F17672-8413-4DF5-96D9-4CEC79F962BB}" type="presParOf" srcId="{CEA7B4C9-94B5-4F7B-B151-8B50BCFB5A3D}" destId="{A7D0E4B8-A940-43EC-AF93-3D4DF5B9A8CB}" srcOrd="2" destOrd="0" presId="urn:microsoft.com/office/officeart/2008/layout/NameandTitleOrganizationalChart"/>
    <dgm:cxn modelId="{B4F84A95-F940-494C-BD52-CF728B472A77}" type="presParOf" srcId="{6E408D81-2DE9-4E5E-A345-3354E27DD32E}" destId="{76E96858-F2E6-4618-AACB-E02B6C234B6F}" srcOrd="1" destOrd="0" presId="urn:microsoft.com/office/officeart/2008/layout/NameandTitleOrganizationalChart"/>
    <dgm:cxn modelId="{B216649B-FFF9-4B76-8EE1-04F199259782}" type="presParOf" srcId="{76E96858-F2E6-4618-AACB-E02B6C234B6F}" destId="{88089ADC-C04B-4468-B136-BDBC052469E0}" srcOrd="0" destOrd="0" presId="urn:microsoft.com/office/officeart/2008/layout/NameandTitleOrganizationalChart"/>
    <dgm:cxn modelId="{040BB44A-F7E6-45FA-87ED-F2B4A5B3425A}" type="presParOf" srcId="{76E96858-F2E6-4618-AACB-E02B6C234B6F}" destId="{36A504A8-4B32-49D1-ACDF-4BCA0038ECD0}" srcOrd="1" destOrd="0" presId="urn:microsoft.com/office/officeart/2008/layout/NameandTitleOrganizationalChart"/>
    <dgm:cxn modelId="{60453760-7CA4-4D45-BB57-24168D4A3604}" type="presParOf" srcId="{36A504A8-4B32-49D1-ACDF-4BCA0038ECD0}" destId="{48E03CB3-3234-4730-B7A6-CCBFCA85ABC5}" srcOrd="0" destOrd="0" presId="urn:microsoft.com/office/officeart/2008/layout/NameandTitleOrganizationalChart"/>
    <dgm:cxn modelId="{9349B015-2B28-43E7-BE80-DBCA001C9F1B}" type="presParOf" srcId="{48E03CB3-3234-4730-B7A6-CCBFCA85ABC5}" destId="{5D10ED5B-1336-4D43-8166-232E3A5DFFD8}" srcOrd="0" destOrd="0" presId="urn:microsoft.com/office/officeart/2008/layout/NameandTitleOrganizationalChart"/>
    <dgm:cxn modelId="{D34647A9-2266-4DA0-BEAF-66C881F355B9}" type="presParOf" srcId="{48E03CB3-3234-4730-B7A6-CCBFCA85ABC5}" destId="{950D67ED-3CB2-45E8-B0EC-6A35A6DE7FF4}" srcOrd="1" destOrd="0" presId="urn:microsoft.com/office/officeart/2008/layout/NameandTitleOrganizationalChart"/>
    <dgm:cxn modelId="{D6EA88D8-CD6D-4366-B9A5-E8EAFD62195D}" type="presParOf" srcId="{48E03CB3-3234-4730-B7A6-CCBFCA85ABC5}" destId="{D01DC62A-7748-4CF8-86A9-9978A2C6835B}" srcOrd="2" destOrd="0" presId="urn:microsoft.com/office/officeart/2008/layout/NameandTitleOrganizationalChart"/>
    <dgm:cxn modelId="{EB7AB1B6-8771-4B33-8C2A-B60D4C7C011E}" type="presParOf" srcId="{36A504A8-4B32-49D1-ACDF-4BCA0038ECD0}" destId="{1FFC66EB-6204-47B7-A908-4FFE8A6DC2EB}" srcOrd="1" destOrd="0" presId="urn:microsoft.com/office/officeart/2008/layout/NameandTitleOrganizationalChart"/>
    <dgm:cxn modelId="{D803A669-DF79-4DAF-A40F-D56BAE5E90E1}" type="presParOf" srcId="{36A504A8-4B32-49D1-ACDF-4BCA0038ECD0}" destId="{1328F6B8-8100-4C4A-AEA6-E196D084D976}" srcOrd="2" destOrd="0" presId="urn:microsoft.com/office/officeart/2008/layout/NameandTitleOrganizationalChart"/>
    <dgm:cxn modelId="{FEA0D6BD-E053-4739-A8E5-AD8D8EBB7567}" type="presParOf" srcId="{76E96858-F2E6-4618-AACB-E02B6C234B6F}" destId="{45D22D54-312F-4E10-B4DE-A003F8A77CC4}" srcOrd="2" destOrd="0" presId="urn:microsoft.com/office/officeart/2008/layout/NameandTitleOrganizationalChart"/>
    <dgm:cxn modelId="{6F0305C1-C009-4AB6-A275-6A2544C11F34}" type="presParOf" srcId="{76E96858-F2E6-4618-AACB-E02B6C234B6F}" destId="{83E5D637-322F-4A24-AFE8-3323884BE99B}" srcOrd="3" destOrd="0" presId="urn:microsoft.com/office/officeart/2008/layout/NameandTitleOrganizationalChart"/>
    <dgm:cxn modelId="{E72691B9-174B-42E7-B53C-A1CD00447D4B}" type="presParOf" srcId="{83E5D637-322F-4A24-AFE8-3323884BE99B}" destId="{651EB0EF-D9C5-4F5F-A033-1D4E07C41933}" srcOrd="0" destOrd="0" presId="urn:microsoft.com/office/officeart/2008/layout/NameandTitleOrganizationalChart"/>
    <dgm:cxn modelId="{F93B28F7-1F90-4900-927D-E9AF4511E3CB}" type="presParOf" srcId="{651EB0EF-D9C5-4F5F-A033-1D4E07C41933}" destId="{E9804E5E-2B90-41D8-86C1-1F7DCE566DCD}" srcOrd="0" destOrd="0" presId="urn:microsoft.com/office/officeart/2008/layout/NameandTitleOrganizationalChart"/>
    <dgm:cxn modelId="{F912E668-2DE3-405A-9265-7A1761743AF5}" type="presParOf" srcId="{651EB0EF-D9C5-4F5F-A033-1D4E07C41933}" destId="{833B7D50-29CA-4CB1-A901-1E847E118E0C}" srcOrd="1" destOrd="0" presId="urn:microsoft.com/office/officeart/2008/layout/NameandTitleOrganizationalChart"/>
    <dgm:cxn modelId="{E05D0D8D-90A9-44BA-B4F4-20BAF9FCC953}" type="presParOf" srcId="{651EB0EF-D9C5-4F5F-A033-1D4E07C41933}" destId="{3DF300A3-C2A4-40B8-B64D-6A583CB920CD}" srcOrd="2" destOrd="0" presId="urn:microsoft.com/office/officeart/2008/layout/NameandTitleOrganizationalChart"/>
    <dgm:cxn modelId="{678B8C4A-BF46-49AF-963D-B024526EE07D}" type="presParOf" srcId="{83E5D637-322F-4A24-AFE8-3323884BE99B}" destId="{EDE54D2E-83A3-43C2-A9AF-ADB3412C752A}" srcOrd="1" destOrd="0" presId="urn:microsoft.com/office/officeart/2008/layout/NameandTitleOrganizationalChart"/>
    <dgm:cxn modelId="{18EDC34C-5033-490A-BDE4-527FE03269E3}" type="presParOf" srcId="{83E5D637-322F-4A24-AFE8-3323884BE99B}" destId="{314BDC94-D86E-4800-A1DF-AA59F4556433}" srcOrd="2" destOrd="0" presId="urn:microsoft.com/office/officeart/2008/layout/NameandTitleOrganizationalChart"/>
    <dgm:cxn modelId="{85F54F9E-2FA6-40DF-BEE4-70E480D5B93C}" type="presParOf" srcId="{6E408D81-2DE9-4E5E-A345-3354E27DD32E}" destId="{0240265D-AC67-4635-A9C8-64FE3C2C375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CDD5E-7B01-4AC3-B396-B30CD4729B2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44D08-1AA9-4B36-B008-BF9E7FAA34F2}">
      <dgm:prSet phldrT="[Text]"/>
      <dgm:spPr/>
      <dgm:t>
        <a:bodyPr/>
        <a:lstStyle/>
        <a:p>
          <a:r>
            <a:rPr lang="en-US" dirty="0" smtClean="0"/>
            <a:t>Social anxiety, depression, and more</a:t>
          </a:r>
          <a:endParaRPr lang="en-US" dirty="0"/>
        </a:p>
      </dgm:t>
    </dgm:pt>
    <dgm:pt modelId="{5A780335-C774-4D45-97E0-D58CB94FDA21}" type="parTrans" cxnId="{89C92644-1448-4CB7-BBD2-0449FE119946}">
      <dgm:prSet/>
      <dgm:spPr/>
      <dgm:t>
        <a:bodyPr/>
        <a:lstStyle/>
        <a:p>
          <a:endParaRPr lang="en-US"/>
        </a:p>
      </dgm:t>
    </dgm:pt>
    <dgm:pt modelId="{E7892E9D-1096-4B31-A109-BE0EA9E27E39}" type="sibTrans" cxnId="{89C92644-1448-4CB7-BBD2-0449FE119946}">
      <dgm:prSet/>
      <dgm:spPr/>
      <dgm:t>
        <a:bodyPr/>
        <a:lstStyle/>
        <a:p>
          <a:endParaRPr lang="en-US"/>
        </a:p>
      </dgm:t>
    </dgm:pt>
    <dgm:pt modelId="{E88D31B7-2AF1-4EDB-952E-A055036C2E42}">
      <dgm:prSet phldrT="[Text]"/>
      <dgm:spPr/>
      <dgm:t>
        <a:bodyPr/>
        <a:lstStyle/>
        <a:p>
          <a:r>
            <a:rPr lang="en-US" dirty="0" smtClean="0"/>
            <a:t>Witnessing their parents high</a:t>
          </a:r>
          <a:endParaRPr lang="en-US" dirty="0"/>
        </a:p>
      </dgm:t>
    </dgm:pt>
    <dgm:pt modelId="{E44FCF81-EECF-4135-9F30-440BCDAF53A2}" type="parTrans" cxnId="{D8C561FE-F5CB-4561-99C2-9140FD401C29}">
      <dgm:prSet/>
      <dgm:spPr/>
      <dgm:t>
        <a:bodyPr/>
        <a:lstStyle/>
        <a:p>
          <a:endParaRPr lang="en-US"/>
        </a:p>
      </dgm:t>
    </dgm:pt>
    <dgm:pt modelId="{1F5E1F65-13AF-4D96-8772-BF24F2D4A709}" type="sibTrans" cxnId="{D8C561FE-F5CB-4561-99C2-9140FD401C29}">
      <dgm:prSet/>
      <dgm:spPr/>
      <dgm:t>
        <a:bodyPr/>
        <a:lstStyle/>
        <a:p>
          <a:endParaRPr lang="en-US"/>
        </a:p>
      </dgm:t>
    </dgm:pt>
    <dgm:pt modelId="{6153D21E-7C95-4480-85F7-C527B29A4979}">
      <dgm:prSet phldrT="[Text]"/>
      <dgm:spPr/>
      <dgm:t>
        <a:bodyPr/>
        <a:lstStyle/>
        <a:p>
          <a:r>
            <a:rPr lang="en-US" dirty="0" smtClean="0"/>
            <a:t>Foster care/ separation from siblings</a:t>
          </a:r>
          <a:endParaRPr lang="en-US" dirty="0"/>
        </a:p>
      </dgm:t>
    </dgm:pt>
    <dgm:pt modelId="{BD9CCADB-8580-4FE1-812C-9DD044B30D28}" type="parTrans" cxnId="{5A3EAF75-47C7-4D69-82CC-85CDDC0DF8D7}">
      <dgm:prSet/>
      <dgm:spPr/>
      <dgm:t>
        <a:bodyPr/>
        <a:lstStyle/>
        <a:p>
          <a:endParaRPr lang="en-US"/>
        </a:p>
      </dgm:t>
    </dgm:pt>
    <dgm:pt modelId="{07729F11-D3EE-470F-B72E-D20C980CC4F5}" type="sibTrans" cxnId="{5A3EAF75-47C7-4D69-82CC-85CDDC0DF8D7}">
      <dgm:prSet/>
      <dgm:spPr/>
      <dgm:t>
        <a:bodyPr/>
        <a:lstStyle/>
        <a:p>
          <a:endParaRPr lang="en-US"/>
        </a:p>
      </dgm:t>
    </dgm:pt>
    <dgm:pt modelId="{1E9521D1-5EE9-4DE1-8A2A-69B2DC7A0C4D}">
      <dgm:prSet phldrT="[Text]"/>
      <dgm:spPr/>
      <dgm:t>
        <a:bodyPr/>
        <a:lstStyle/>
        <a:p>
          <a:r>
            <a:rPr lang="en-US" dirty="0" smtClean="0"/>
            <a:t>Not having the opportunity to a “normal” childhood</a:t>
          </a:r>
          <a:endParaRPr lang="en-US" dirty="0"/>
        </a:p>
      </dgm:t>
    </dgm:pt>
    <dgm:pt modelId="{CC130AC6-5AF4-4BE8-B0FC-D83999C6F8B5}" type="parTrans" cxnId="{82B88527-9E1E-4DB2-A82B-555AC25DA87E}">
      <dgm:prSet/>
      <dgm:spPr/>
      <dgm:t>
        <a:bodyPr/>
        <a:lstStyle/>
        <a:p>
          <a:endParaRPr lang="en-US"/>
        </a:p>
      </dgm:t>
    </dgm:pt>
    <dgm:pt modelId="{74F31B3D-F6F6-420E-BB3F-DBD2ABD2A86F}" type="sibTrans" cxnId="{82B88527-9E1E-4DB2-A82B-555AC25DA87E}">
      <dgm:prSet/>
      <dgm:spPr/>
      <dgm:t>
        <a:bodyPr/>
        <a:lstStyle/>
        <a:p>
          <a:endParaRPr lang="en-US"/>
        </a:p>
      </dgm:t>
    </dgm:pt>
    <dgm:pt modelId="{80BF4BD4-0B30-498E-A40B-C227A8667496}" type="pres">
      <dgm:prSet presAssocID="{F51CDD5E-7B01-4AC3-B396-B30CD4729B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2CF50-7837-49F5-A844-B4A835370A51}" type="pres">
      <dgm:prSet presAssocID="{20A44D08-1AA9-4B36-B008-BF9E7FAA34F2}" presName="centerShape" presStyleLbl="node0" presStyleIdx="0" presStyleCnt="1"/>
      <dgm:spPr/>
      <dgm:t>
        <a:bodyPr/>
        <a:lstStyle/>
        <a:p>
          <a:endParaRPr lang="en-US"/>
        </a:p>
      </dgm:t>
    </dgm:pt>
    <dgm:pt modelId="{DEEBD142-D954-4BDB-A215-5F29179534E1}" type="pres">
      <dgm:prSet presAssocID="{E44FCF81-EECF-4135-9F30-440BCDAF53A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60B49C1-08A9-42F3-BB6A-95291F3EF944}" type="pres">
      <dgm:prSet presAssocID="{E88D31B7-2AF1-4EDB-952E-A055036C2E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6DFCE-F989-437C-95BB-33AF0A3DEEE5}" type="pres">
      <dgm:prSet presAssocID="{BD9CCADB-8580-4FE1-812C-9DD044B30D2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D30F8B4-4B59-41C6-8D6A-D9E78A91D734}" type="pres">
      <dgm:prSet presAssocID="{6153D21E-7C95-4480-85F7-C527B29A49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B5101-866B-4C7B-8B49-E28919E08717}" type="pres">
      <dgm:prSet presAssocID="{CC130AC6-5AF4-4BE8-B0FC-D83999C6F8B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5F4AEC2-06D0-4FED-8461-CD560A98A283}" type="pres">
      <dgm:prSet presAssocID="{1E9521D1-5EE9-4DE1-8A2A-69B2DC7A0C4D}" presName="node" presStyleLbl="node1" presStyleIdx="2" presStyleCnt="3" custRadScaleRad="98644" custRadScaleInc="-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92644-1448-4CB7-BBD2-0449FE119946}" srcId="{F51CDD5E-7B01-4AC3-B396-B30CD4729B26}" destId="{20A44D08-1AA9-4B36-B008-BF9E7FAA34F2}" srcOrd="0" destOrd="0" parTransId="{5A780335-C774-4D45-97E0-D58CB94FDA21}" sibTransId="{E7892E9D-1096-4B31-A109-BE0EA9E27E39}"/>
    <dgm:cxn modelId="{914CA1EA-5FF6-46BB-A0E7-804025843365}" type="presOf" srcId="{CC130AC6-5AF4-4BE8-B0FC-D83999C6F8B5}" destId="{308B5101-866B-4C7B-8B49-E28919E08717}" srcOrd="0" destOrd="0" presId="urn:microsoft.com/office/officeart/2005/8/layout/radial4"/>
    <dgm:cxn modelId="{6BF0BD71-EF55-4257-85B6-8B5BA41FC816}" type="presOf" srcId="{E88D31B7-2AF1-4EDB-952E-A055036C2E42}" destId="{C60B49C1-08A9-42F3-BB6A-95291F3EF944}" srcOrd="0" destOrd="0" presId="urn:microsoft.com/office/officeart/2005/8/layout/radial4"/>
    <dgm:cxn modelId="{AFF57169-520C-412A-9C1C-2A5444C58098}" type="presOf" srcId="{20A44D08-1AA9-4B36-B008-BF9E7FAA34F2}" destId="{B9B2CF50-7837-49F5-A844-B4A835370A51}" srcOrd="0" destOrd="0" presId="urn:microsoft.com/office/officeart/2005/8/layout/radial4"/>
    <dgm:cxn modelId="{5A8B2A63-7D2A-47A5-BBCC-A96AFEDF8E92}" type="presOf" srcId="{F51CDD5E-7B01-4AC3-B396-B30CD4729B26}" destId="{80BF4BD4-0B30-498E-A40B-C227A8667496}" srcOrd="0" destOrd="0" presId="urn:microsoft.com/office/officeart/2005/8/layout/radial4"/>
    <dgm:cxn modelId="{D8C561FE-F5CB-4561-99C2-9140FD401C29}" srcId="{20A44D08-1AA9-4B36-B008-BF9E7FAA34F2}" destId="{E88D31B7-2AF1-4EDB-952E-A055036C2E42}" srcOrd="0" destOrd="0" parTransId="{E44FCF81-EECF-4135-9F30-440BCDAF53A2}" sibTransId="{1F5E1F65-13AF-4D96-8772-BF24F2D4A709}"/>
    <dgm:cxn modelId="{5A3EAF75-47C7-4D69-82CC-85CDDC0DF8D7}" srcId="{20A44D08-1AA9-4B36-B008-BF9E7FAA34F2}" destId="{6153D21E-7C95-4480-85F7-C527B29A4979}" srcOrd="1" destOrd="0" parTransId="{BD9CCADB-8580-4FE1-812C-9DD044B30D28}" sibTransId="{07729F11-D3EE-470F-B72E-D20C980CC4F5}"/>
    <dgm:cxn modelId="{82B88527-9E1E-4DB2-A82B-555AC25DA87E}" srcId="{20A44D08-1AA9-4B36-B008-BF9E7FAA34F2}" destId="{1E9521D1-5EE9-4DE1-8A2A-69B2DC7A0C4D}" srcOrd="2" destOrd="0" parTransId="{CC130AC6-5AF4-4BE8-B0FC-D83999C6F8B5}" sibTransId="{74F31B3D-F6F6-420E-BB3F-DBD2ABD2A86F}"/>
    <dgm:cxn modelId="{21067149-89D8-485E-8576-07702D261F99}" type="presOf" srcId="{1E9521D1-5EE9-4DE1-8A2A-69B2DC7A0C4D}" destId="{C5F4AEC2-06D0-4FED-8461-CD560A98A283}" srcOrd="0" destOrd="0" presId="urn:microsoft.com/office/officeart/2005/8/layout/radial4"/>
    <dgm:cxn modelId="{AA365F28-F129-4B23-A41C-EED668054BA2}" type="presOf" srcId="{BD9CCADB-8580-4FE1-812C-9DD044B30D28}" destId="{83F6DFCE-F989-437C-95BB-33AF0A3DEEE5}" srcOrd="0" destOrd="0" presId="urn:microsoft.com/office/officeart/2005/8/layout/radial4"/>
    <dgm:cxn modelId="{F28CDD35-52BD-4041-8517-7FC26BB10F97}" type="presOf" srcId="{E44FCF81-EECF-4135-9F30-440BCDAF53A2}" destId="{DEEBD142-D954-4BDB-A215-5F29179534E1}" srcOrd="0" destOrd="0" presId="urn:microsoft.com/office/officeart/2005/8/layout/radial4"/>
    <dgm:cxn modelId="{5D88834A-671C-4E1D-BDD8-436DBEB09E81}" type="presOf" srcId="{6153D21E-7C95-4480-85F7-C527B29A4979}" destId="{1D30F8B4-4B59-41C6-8D6A-D9E78A91D734}" srcOrd="0" destOrd="0" presId="urn:microsoft.com/office/officeart/2005/8/layout/radial4"/>
    <dgm:cxn modelId="{80D6992D-548A-4764-8147-410D4AD8F0BA}" type="presParOf" srcId="{80BF4BD4-0B30-498E-A40B-C227A8667496}" destId="{B9B2CF50-7837-49F5-A844-B4A835370A51}" srcOrd="0" destOrd="0" presId="urn:microsoft.com/office/officeart/2005/8/layout/radial4"/>
    <dgm:cxn modelId="{582A2B03-DCC9-4546-A4AC-49D4AEF548CB}" type="presParOf" srcId="{80BF4BD4-0B30-498E-A40B-C227A8667496}" destId="{DEEBD142-D954-4BDB-A215-5F29179534E1}" srcOrd="1" destOrd="0" presId="urn:microsoft.com/office/officeart/2005/8/layout/radial4"/>
    <dgm:cxn modelId="{F1B11302-67D8-46DC-A4A2-91F7719C9FBE}" type="presParOf" srcId="{80BF4BD4-0B30-498E-A40B-C227A8667496}" destId="{C60B49C1-08A9-42F3-BB6A-95291F3EF944}" srcOrd="2" destOrd="0" presId="urn:microsoft.com/office/officeart/2005/8/layout/radial4"/>
    <dgm:cxn modelId="{4186951C-956F-4D75-9D57-AB4602132BB1}" type="presParOf" srcId="{80BF4BD4-0B30-498E-A40B-C227A8667496}" destId="{83F6DFCE-F989-437C-95BB-33AF0A3DEEE5}" srcOrd="3" destOrd="0" presId="urn:microsoft.com/office/officeart/2005/8/layout/radial4"/>
    <dgm:cxn modelId="{755E3A3F-FDD4-4950-87EF-05A85CD77A6E}" type="presParOf" srcId="{80BF4BD4-0B30-498E-A40B-C227A8667496}" destId="{1D30F8B4-4B59-41C6-8D6A-D9E78A91D734}" srcOrd="4" destOrd="0" presId="urn:microsoft.com/office/officeart/2005/8/layout/radial4"/>
    <dgm:cxn modelId="{FB85DEB2-2F93-4472-8BF8-B3DE486642F1}" type="presParOf" srcId="{80BF4BD4-0B30-498E-A40B-C227A8667496}" destId="{308B5101-866B-4C7B-8B49-E28919E08717}" srcOrd="5" destOrd="0" presId="urn:microsoft.com/office/officeart/2005/8/layout/radial4"/>
    <dgm:cxn modelId="{8F7055EA-D523-41E9-811A-10B470888C45}" type="presParOf" srcId="{80BF4BD4-0B30-498E-A40B-C227A8667496}" destId="{C5F4AEC2-06D0-4FED-8461-CD560A98A28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22D54-312F-4E10-B4DE-A003F8A77CC4}">
      <dsp:nvSpPr>
        <dsp:cNvPr id="0" name=""/>
        <dsp:cNvSpPr/>
      </dsp:nvSpPr>
      <dsp:spPr>
        <a:xfrm>
          <a:off x="3297755" y="1540272"/>
          <a:ext cx="1904465" cy="99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615"/>
              </a:lnTo>
              <a:lnTo>
                <a:pt x="1904465" y="614615"/>
              </a:lnTo>
              <a:lnTo>
                <a:pt x="1904465" y="997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89ADC-C04B-4468-B136-BDBC052469E0}">
      <dsp:nvSpPr>
        <dsp:cNvPr id="0" name=""/>
        <dsp:cNvSpPr/>
      </dsp:nvSpPr>
      <dsp:spPr>
        <a:xfrm>
          <a:off x="1561069" y="1540272"/>
          <a:ext cx="1736685" cy="997007"/>
        </a:xfrm>
        <a:custGeom>
          <a:avLst/>
          <a:gdLst/>
          <a:ahLst/>
          <a:cxnLst/>
          <a:rect l="0" t="0" r="0" b="0"/>
          <a:pathLst>
            <a:path>
              <a:moveTo>
                <a:pt x="1736685" y="0"/>
              </a:moveTo>
              <a:lnTo>
                <a:pt x="1736685" y="614615"/>
              </a:lnTo>
              <a:lnTo>
                <a:pt x="0" y="614615"/>
              </a:lnTo>
              <a:lnTo>
                <a:pt x="0" y="997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2B547-9FAD-4DC6-991C-3CE316AFB573}">
      <dsp:nvSpPr>
        <dsp:cNvPr id="0" name=""/>
        <dsp:cNvSpPr/>
      </dsp:nvSpPr>
      <dsp:spPr>
        <a:xfrm>
          <a:off x="1943394" y="1711"/>
          <a:ext cx="2708721" cy="1538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31256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Opium</a:t>
          </a:r>
          <a:endParaRPr lang="en-US" sz="4200" kern="1200" dirty="0"/>
        </a:p>
      </dsp:txBody>
      <dsp:txXfrm>
        <a:off x="1943394" y="1711"/>
        <a:ext cx="2708721" cy="1538560"/>
      </dsp:txXfrm>
    </dsp:sp>
    <dsp:sp modelId="{7CF576A6-20F7-4F77-A087-4F41623D0029}">
      <dsp:nvSpPr>
        <dsp:cNvPr id="0" name=""/>
        <dsp:cNvSpPr/>
      </dsp:nvSpPr>
      <dsp:spPr>
        <a:xfrm>
          <a:off x="1946797" y="1231852"/>
          <a:ext cx="2724174" cy="546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Juice from a poppy plant </a:t>
          </a:r>
          <a:endParaRPr lang="en-US" sz="1600" kern="1200" dirty="0"/>
        </a:p>
      </dsp:txBody>
      <dsp:txXfrm>
        <a:off x="1946797" y="1231852"/>
        <a:ext cx="2724174" cy="546274"/>
      </dsp:txXfrm>
    </dsp:sp>
    <dsp:sp modelId="{5D10ED5B-1336-4D43-8166-232E3A5DFFD8}">
      <dsp:nvSpPr>
        <dsp:cNvPr id="0" name=""/>
        <dsp:cNvSpPr/>
      </dsp:nvSpPr>
      <dsp:spPr>
        <a:xfrm>
          <a:off x="267339" y="2537279"/>
          <a:ext cx="2587461" cy="1681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31256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Opioids</a:t>
          </a:r>
          <a:endParaRPr lang="en-US" sz="4200" kern="1200" dirty="0"/>
        </a:p>
      </dsp:txBody>
      <dsp:txXfrm>
        <a:off x="267339" y="2537279"/>
        <a:ext cx="2587461" cy="1681154"/>
      </dsp:txXfrm>
    </dsp:sp>
    <dsp:sp modelId="{950D67ED-3CB2-45E8-B0EC-6A35A6DE7FF4}">
      <dsp:nvSpPr>
        <dsp:cNvPr id="0" name=""/>
        <dsp:cNvSpPr/>
      </dsp:nvSpPr>
      <dsp:spPr>
        <a:xfrm>
          <a:off x="418281" y="3882126"/>
          <a:ext cx="2262767" cy="546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Synthetic opiates: OxyContin</a:t>
          </a:r>
          <a:endParaRPr lang="en-US" sz="1600" kern="1200" dirty="0"/>
        </a:p>
      </dsp:txBody>
      <dsp:txXfrm>
        <a:off x="418281" y="3882126"/>
        <a:ext cx="2262767" cy="546274"/>
      </dsp:txXfrm>
    </dsp:sp>
    <dsp:sp modelId="{E9804E5E-2B90-41D8-86C1-1F7DCE566DCD}">
      <dsp:nvSpPr>
        <dsp:cNvPr id="0" name=""/>
        <dsp:cNvSpPr/>
      </dsp:nvSpPr>
      <dsp:spPr>
        <a:xfrm>
          <a:off x="3932024" y="2537279"/>
          <a:ext cx="2540393" cy="17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31256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Opiates/ Narcotics</a:t>
          </a:r>
          <a:endParaRPr lang="en-US" sz="4200" kern="1200" dirty="0"/>
        </a:p>
      </dsp:txBody>
      <dsp:txXfrm>
        <a:off x="3932024" y="2537279"/>
        <a:ext cx="2540393" cy="1775812"/>
      </dsp:txXfrm>
    </dsp:sp>
    <dsp:sp modelId="{833B7D50-29CA-4CB1-A901-1E847E118E0C}">
      <dsp:nvSpPr>
        <dsp:cNvPr id="0" name=""/>
        <dsp:cNvSpPr/>
      </dsp:nvSpPr>
      <dsp:spPr>
        <a:xfrm>
          <a:off x="4078391" y="3882126"/>
          <a:ext cx="2267353" cy="546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Codeine, morphine, and heroin</a:t>
          </a:r>
          <a:endParaRPr lang="en-US" sz="1600" kern="1200" dirty="0"/>
        </a:p>
      </dsp:txBody>
      <dsp:txXfrm>
        <a:off x="4078391" y="3882126"/>
        <a:ext cx="2267353" cy="546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CF50-7837-49F5-A844-B4A835370A51}">
      <dsp:nvSpPr>
        <dsp:cNvPr id="0" name=""/>
        <dsp:cNvSpPr/>
      </dsp:nvSpPr>
      <dsp:spPr>
        <a:xfrm>
          <a:off x="2044842" y="2554047"/>
          <a:ext cx="1886110" cy="188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anxiety, depression, and more</a:t>
          </a:r>
          <a:endParaRPr lang="en-US" sz="1800" kern="1200" dirty="0"/>
        </a:p>
      </dsp:txBody>
      <dsp:txXfrm>
        <a:off x="2321056" y="2830261"/>
        <a:ext cx="1333682" cy="1333682"/>
      </dsp:txXfrm>
    </dsp:sp>
    <dsp:sp modelId="{DEEBD142-D954-4BDB-A215-5F29179534E1}">
      <dsp:nvSpPr>
        <dsp:cNvPr id="0" name=""/>
        <dsp:cNvSpPr/>
      </dsp:nvSpPr>
      <dsp:spPr>
        <a:xfrm rot="12900000">
          <a:off x="759982" y="2200628"/>
          <a:ext cx="1520405" cy="537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49C1-08A9-42F3-BB6A-95291F3EF944}">
      <dsp:nvSpPr>
        <dsp:cNvPr id="0" name=""/>
        <dsp:cNvSpPr/>
      </dsp:nvSpPr>
      <dsp:spPr>
        <a:xfrm>
          <a:off x="1560" y="1316642"/>
          <a:ext cx="1791805" cy="1433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Witnessing their parents high</a:t>
          </a:r>
          <a:endParaRPr lang="en-US" sz="1800" kern="1200" dirty="0"/>
        </a:p>
      </dsp:txBody>
      <dsp:txXfrm>
        <a:off x="43544" y="1358626"/>
        <a:ext cx="1707837" cy="1349476"/>
      </dsp:txXfrm>
    </dsp:sp>
    <dsp:sp modelId="{83F6DFCE-F989-437C-95BB-33AF0A3DEEE5}">
      <dsp:nvSpPr>
        <dsp:cNvPr id="0" name=""/>
        <dsp:cNvSpPr/>
      </dsp:nvSpPr>
      <dsp:spPr>
        <a:xfrm rot="16200000">
          <a:off x="2227695" y="1436584"/>
          <a:ext cx="1520405" cy="537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0F8B4-4B59-41C6-8D6A-D9E78A91D734}">
      <dsp:nvSpPr>
        <dsp:cNvPr id="0" name=""/>
        <dsp:cNvSpPr/>
      </dsp:nvSpPr>
      <dsp:spPr>
        <a:xfrm>
          <a:off x="2091995" y="228430"/>
          <a:ext cx="1791805" cy="1433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Foster care/ separation from siblings</a:t>
          </a:r>
          <a:endParaRPr lang="en-US" sz="1800" kern="1200" dirty="0"/>
        </a:p>
      </dsp:txBody>
      <dsp:txXfrm>
        <a:off x="2133979" y="270414"/>
        <a:ext cx="1707837" cy="1349476"/>
      </dsp:txXfrm>
    </dsp:sp>
    <dsp:sp modelId="{308B5101-866B-4C7B-8B49-E28919E08717}">
      <dsp:nvSpPr>
        <dsp:cNvPr id="0" name=""/>
        <dsp:cNvSpPr/>
      </dsp:nvSpPr>
      <dsp:spPr>
        <a:xfrm rot="19450176">
          <a:off x="3681911" y="2190150"/>
          <a:ext cx="1487704" cy="537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4AEC2-06D0-4FED-8461-CD560A98A283}">
      <dsp:nvSpPr>
        <dsp:cNvPr id="0" name=""/>
        <dsp:cNvSpPr/>
      </dsp:nvSpPr>
      <dsp:spPr>
        <a:xfrm>
          <a:off x="4132941" y="1306757"/>
          <a:ext cx="1791805" cy="1433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having the opportunity to a “normal” childhood</a:t>
          </a:r>
          <a:endParaRPr lang="en-US" sz="1800" kern="1200" dirty="0"/>
        </a:p>
      </dsp:txBody>
      <dsp:txXfrm>
        <a:off x="4174925" y="1348741"/>
        <a:ext cx="1707837" cy="1349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6B4D2-BF35-412D-B835-1E5AA36A9F2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C31F-D393-40DB-A107-82858B62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7C31F-D393-40DB-A107-82858B62C2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26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0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4B8ADF-65A3-4D73-B0A1-1FC1F27CA4F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04C0-D1D4-4B45-80C9-2468C2A1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epmc.org/abstract/med/3535959" TargetMode="External"/><Relationship Id="rId13" Type="http://schemas.openxmlformats.org/officeDocument/2006/relationships/hyperlink" Target="http://www.npr.org/people/2100171/greg-allen" TargetMode="External"/><Relationship Id="rId3" Type="http://schemas.openxmlformats.org/officeDocument/2006/relationships/hyperlink" Target="http://www.merriam-webster.com/dictionary/issue" TargetMode="External"/><Relationship Id="rId7" Type="http://schemas.openxmlformats.org/officeDocument/2006/relationships/hyperlink" Target="http://www.lawofficesofbrucethrasher.com/home/child-abuse-neglect" TargetMode="External"/><Relationship Id="rId12" Type="http://schemas.openxmlformats.org/officeDocument/2006/relationships/hyperlink" Target="http://activistshub.com/forced-vaccinations-are-rape-watch-your-child-being-raped-thats-how-i-feel-about-forced-vaccines-its-a-line-in-the-sand/" TargetMode="External"/><Relationship Id="rId2" Type="http://schemas.openxmlformats.org/officeDocument/2006/relationships/hyperlink" Target="http://www.merriam-webster.com/dictionary/social" TargetMode="External"/><Relationship Id="rId16" Type="http://schemas.openxmlformats.org/officeDocument/2006/relationships/hyperlink" Target="https://www.anxiety.org/social-anxiety-disorder-panic-attacks-specif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times.com/roomfordebate/2012/12/02/do-filibusters-stall-the-senate-or-give-it-purpose" TargetMode="External"/><Relationship Id="rId11" Type="http://schemas.openxmlformats.org/officeDocument/2006/relationships/hyperlink" Target="http://www.ncbi.nlm.nih.gov/pmc/articles/PMC3073133/" TargetMode="External"/><Relationship Id="rId5" Type="http://schemas.openxmlformats.org/officeDocument/2006/relationships/hyperlink" Target="http://www.cdc.gov/mmwr/preview/mmwrhtml/mm6326a3.htm" TargetMode="External"/><Relationship Id="rId15" Type="http://schemas.openxmlformats.org/officeDocument/2006/relationships/hyperlink" Target="https://www.tcd.ie/childrensresearchcentre/assets/pdf/Publications/social&amp;psychological.pdf" TargetMode="External"/><Relationship Id="rId10" Type="http://schemas.openxmlformats.org/officeDocument/2006/relationships/hyperlink" Target="http://profiles.ucsf.edu/howard.fields" TargetMode="External"/><Relationship Id="rId4" Type="http://schemas.openxmlformats.org/officeDocument/2006/relationships/hyperlink" Target="https://monalawprecedent.wordpress.com/2015/04/01/article-of-the-week-reform-the-rape-provision-in-the-jamaica-sexual-offences-act/" TargetMode="External"/><Relationship Id="rId9" Type="http://schemas.openxmlformats.org/officeDocument/2006/relationships/hyperlink" Target="https://www.pinterest.com/jenifercenters/drug-addiction-in-our-family/" TargetMode="External"/><Relationship Id="rId14" Type="http://schemas.openxmlformats.org/officeDocument/2006/relationships/hyperlink" Target="http://www.heroinaddiction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z.wikia.com/wiki/Poppies" TargetMode="External"/><Relationship Id="rId13" Type="http://schemas.openxmlformats.org/officeDocument/2006/relationships/hyperlink" Target="http://www.npr.org/2011/03/02/134143813/the-oxy-express-floridas-drug-abuse-epidemic" TargetMode="External"/><Relationship Id="rId3" Type="http://schemas.openxmlformats.org/officeDocument/2006/relationships/hyperlink" Target="http://opined.ca/2012/11/on-oxycontin-its-time-for-the-generic-industry-to-step-up-and-step-out/" TargetMode="External"/><Relationship Id="rId7" Type="http://schemas.openxmlformats.org/officeDocument/2006/relationships/hyperlink" Target="http://www.sciencedirect.com/science/article/pii/0145213480900332" TargetMode="External"/><Relationship Id="rId12" Type="http://schemas.openxmlformats.org/officeDocument/2006/relationships/hyperlink" Target="http://legionofleia.com/2015/12/the-danger-of-desensitizing-rape/" TargetMode="External"/><Relationship Id="rId2" Type="http://schemas.openxmlformats.org/officeDocument/2006/relationships/hyperlink" Target="http://www.bestrehabcenter.com/blog/drug-use-and-addiction-around-the-world/" TargetMode="External"/><Relationship Id="rId16" Type="http://schemas.openxmlformats.org/officeDocument/2006/relationships/hyperlink" Target="http://payvand.com/blog/blog/2010/06/24/united-nations-world-drug-report-2010-and-ir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home/about/" TargetMode="External"/><Relationship Id="rId11" Type="http://schemas.openxmlformats.org/officeDocument/2006/relationships/hyperlink" Target="http://www.greatschools.org/parenting/social-skills/slideshows/2739-friendship-skills-for-tweens-and-teens.gs" TargetMode="External"/><Relationship Id="rId5" Type="http://schemas.openxmlformats.org/officeDocument/2006/relationships/hyperlink" Target="http://www.findadetoxnow.com/drug-treatment/oxycontin-detox-rehab-treatment-programs/" TargetMode="External"/><Relationship Id="rId15" Type="http://schemas.openxmlformats.org/officeDocument/2006/relationships/hyperlink" Target="http://www.unescobkk.org/en/education/apeid/apeid-international-conference/11apeidconf/speakers-and-speeches/charas-suwanwela/" TargetMode="External"/><Relationship Id="rId10" Type="http://schemas.openxmlformats.org/officeDocument/2006/relationships/hyperlink" Target="http://www.ncbi.nlm.nih.gov/pubmed/10369321" TargetMode="External"/><Relationship Id="rId4" Type="http://schemas.openxmlformats.org/officeDocument/2006/relationships/hyperlink" Target="http://www.who.int/substance_abuse/facts/opiates/en/" TargetMode="External"/><Relationship Id="rId9" Type="http://schemas.openxmlformats.org/officeDocument/2006/relationships/hyperlink" Target="http://www.keyword-suggestions.com/cmVmbGVjdA/" TargetMode="External"/><Relationship Id="rId14" Type="http://schemas.openxmlformats.org/officeDocument/2006/relationships/hyperlink" Target="https://www.tcd.ie/childrensresearchcent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138" y="450761"/>
            <a:ext cx="6952260" cy="5784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0944" y="6394090"/>
            <a:ext cx="1738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(Poppies, 2016)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0429657" y="783651"/>
            <a:ext cx="72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80" y="30746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Concession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8" y="1306515"/>
            <a:ext cx="2755715" cy="4200497"/>
          </a:xfrm>
        </p:spPr>
        <p:txBody>
          <a:bodyPr>
            <a:normAutofit/>
          </a:bodyPr>
          <a:lstStyle/>
          <a:p>
            <a:r>
              <a:rPr lang="en-US" dirty="0" smtClean="0"/>
              <a:t>Opiate use is not a social issue because </a:t>
            </a:r>
            <a:r>
              <a:rPr lang="en-US" dirty="0"/>
              <a:t>Synthetic opiates such as OxyContin are used to treat </a:t>
            </a:r>
            <a:r>
              <a:rPr lang="en-US" b="1" dirty="0"/>
              <a:t>social anxiety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62065" y="3949841"/>
            <a:ext cx="3377537" cy="2845398"/>
            <a:chOff x="8362065" y="3949841"/>
            <a:chExt cx="3377537" cy="28453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2065" y="3949841"/>
              <a:ext cx="3377537" cy="25331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14105" y="6472074"/>
              <a:ext cx="19106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</a:t>
              </a:r>
              <a:r>
                <a:rPr lang="en-US" sz="1500" dirty="0" err="1" smtClean="0"/>
                <a:t>Greiss</a:t>
              </a:r>
              <a:r>
                <a:rPr lang="en-US" sz="1500" dirty="0" smtClean="0"/>
                <a:t>, 2012)</a:t>
              </a:r>
              <a:endParaRPr lang="en-US" sz="15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536" y="1096679"/>
            <a:ext cx="3730533" cy="2864083"/>
            <a:chOff x="5076536" y="1096679"/>
            <a:chExt cx="3730533" cy="28640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51" y="1096679"/>
              <a:ext cx="3390789" cy="22605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76536" y="3406764"/>
              <a:ext cx="37305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</a:t>
              </a:r>
              <a:r>
                <a:rPr lang="en-US" sz="1500" dirty="0"/>
                <a:t>Understand the potential implication on your mental </a:t>
              </a:r>
              <a:r>
                <a:rPr lang="en-US" sz="1500" dirty="0" smtClean="0"/>
                <a:t>health, 2016)</a:t>
              </a:r>
              <a:endParaRPr lang="en-US" sz="15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25599" y="3960762"/>
            <a:ext cx="4139861" cy="2821137"/>
            <a:chOff x="2025599" y="3960762"/>
            <a:chExt cx="4139861" cy="28211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233" r="3766" b="9063"/>
            <a:stretch/>
          </p:blipFill>
          <p:spPr>
            <a:xfrm>
              <a:off x="2025599" y="3960762"/>
              <a:ext cx="3496474" cy="25113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57482" y="6458734"/>
              <a:ext cx="41079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(Summertime social for teens, 2016)</a:t>
              </a:r>
              <a:endParaRPr lang="en-US" sz="1500" dirty="0"/>
            </a:p>
          </p:txBody>
        </p:sp>
      </p:grpSp>
      <p:sp>
        <p:nvSpPr>
          <p:cNvPr id="13" name="Curved Left Arrow 12"/>
          <p:cNvSpPr/>
          <p:nvPr/>
        </p:nvSpPr>
        <p:spPr>
          <a:xfrm rot="19217524">
            <a:off x="9394247" y="1016664"/>
            <a:ext cx="1152398" cy="26954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2990052">
            <a:off x="3228802" y="1016664"/>
            <a:ext cx="1152398" cy="26954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5400000">
            <a:off x="6292307" y="4415916"/>
            <a:ext cx="1183635" cy="2724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4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8" y="1744066"/>
            <a:ext cx="5973053" cy="4875098"/>
          </a:xfrm>
        </p:spPr>
        <p:txBody>
          <a:bodyPr>
            <a:normAutofit/>
          </a:bodyPr>
          <a:lstStyle/>
          <a:p>
            <a:r>
              <a:rPr lang="en-US" dirty="0" smtClean="0"/>
              <a:t>At the beginning of my research, I was adamant on the view that opiate use is a social issue.</a:t>
            </a:r>
          </a:p>
          <a:p>
            <a:r>
              <a:rPr lang="en-US" dirty="0" smtClean="0"/>
              <a:t>After thorough research, I’ve become sympathetic to the opposing view that opiate use is not a social issue. </a:t>
            </a:r>
          </a:p>
          <a:p>
            <a:r>
              <a:rPr lang="en-US" dirty="0" smtClean="0"/>
              <a:t>I have learned a lot about opiate use and how it can actually treat social issues such as anxiety. Therefore, I’m not as adamant about my view as before. </a:t>
            </a:r>
          </a:p>
          <a:p>
            <a:r>
              <a:rPr lang="en-US" dirty="0" smtClean="0"/>
              <a:t>However, I am still in agreeance with my original view that opiate use is a social issue. Nonetheless, the need for further research is most definitely present.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13525" y="1744066"/>
            <a:ext cx="3333094" cy="4875098"/>
            <a:chOff x="7113525" y="1744066"/>
            <a:chExt cx="3333094" cy="48750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884" r="12008"/>
            <a:stretch/>
          </p:blipFill>
          <p:spPr>
            <a:xfrm>
              <a:off x="7113525" y="1744066"/>
              <a:ext cx="3101082" cy="45397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70292" y="6295999"/>
              <a:ext cx="24763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(Reflect, 2016)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568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47" y="28529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210613"/>
            <a:ext cx="10727332" cy="5550794"/>
          </a:xfrm>
        </p:spPr>
        <p:txBody>
          <a:bodyPr>
            <a:noAutofit/>
          </a:bodyPr>
          <a:lstStyle/>
          <a:p>
            <a:r>
              <a:rPr lang="en-US" sz="1100" dirty="0"/>
              <a:t>(2016). Retrieved May 12, 2016, from </a:t>
            </a:r>
            <a:r>
              <a:rPr lang="en-US" sz="1100" dirty="0">
                <a:hlinkClick r:id="rId2"/>
              </a:rPr>
              <a:t>http://www.merriam-webster.com/dictionary/social</a:t>
            </a:r>
            <a:r>
              <a:rPr lang="en-US" sz="1100" dirty="0"/>
              <a:t> </a:t>
            </a:r>
          </a:p>
          <a:p>
            <a:r>
              <a:rPr lang="en-US" sz="1100" dirty="0"/>
              <a:t>(2016). Retrieved May 12, 2016, from </a:t>
            </a:r>
            <a:r>
              <a:rPr lang="en-US" sz="1100" dirty="0">
                <a:hlinkClick r:id="rId3"/>
              </a:rPr>
              <a:t>http://www.merriam-webster.com/dictionary/issue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Article </a:t>
            </a:r>
            <a:r>
              <a:rPr lang="en-US" sz="1100" dirty="0"/>
              <a:t>of the Week: Reform the Rape Provision in the Jamaica Sexual Offences Act. (2015). Retrieved May 03, 2016, from </a:t>
            </a:r>
            <a:r>
              <a:rPr lang="en-US" sz="1100" dirty="0">
                <a:hlinkClick r:id="rId4"/>
              </a:rPr>
              <a:t>https://monalawprecedent.wordpress.com/2015/04/01/article-of-the-week-reform-the-rape-provision-in-the-jamaica-sexual-offences-act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Decline in Drug Overdose Deaths After State Policy Changes — Florida, 2010–2012. (2014). Retrieved May 03, 2016, from </a:t>
            </a:r>
            <a:r>
              <a:rPr lang="en-US" sz="1100" dirty="0">
                <a:hlinkClick r:id="rId5"/>
              </a:rPr>
              <a:t>http://www.cdc.gov/mmwr/preview/mmwrhtml/mm6326a3.htm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Do </a:t>
            </a:r>
            <a:r>
              <a:rPr lang="en-US" sz="1100" dirty="0"/>
              <a:t>Filibusters Stall the Senate or Give It Purpose</a:t>
            </a:r>
            <a:r>
              <a:rPr lang="en-US" sz="1100" dirty="0" smtClean="0"/>
              <a:t>? (2012). Retrieved </a:t>
            </a:r>
            <a:r>
              <a:rPr lang="en-US" sz="1100" dirty="0"/>
              <a:t>May </a:t>
            </a:r>
            <a:r>
              <a:rPr lang="en-US" sz="1100" dirty="0" smtClean="0"/>
              <a:t>07, 2016, from </a:t>
            </a:r>
            <a:r>
              <a:rPr lang="en-US" sz="1100" dirty="0">
                <a:hlinkClick r:id="rId6"/>
              </a:rPr>
              <a:t>http://www.nytimes.com/roomfordebate/2012/12/02/do-filibusters-stall-the-senate-or-give-it-purpose</a:t>
            </a:r>
            <a:r>
              <a:rPr lang="en-US" sz="1100" dirty="0"/>
              <a:t> </a:t>
            </a:r>
          </a:p>
          <a:p>
            <a:r>
              <a:rPr lang="en-US" sz="1100" dirty="0" smtClean="0"/>
              <a:t>DOMESTIC </a:t>
            </a:r>
            <a:r>
              <a:rPr lang="en-US" sz="1100" dirty="0"/>
              <a:t>VIOLENCE &amp; CHILD NEGLECT.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www.lawofficesofbrucethrasher.com/home/child-abuse-neglect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D. S. (2016). </a:t>
            </a:r>
            <a:r>
              <a:rPr lang="en-US" sz="1100" dirty="0" err="1"/>
              <a:t>Suwanwela</a:t>
            </a:r>
            <a:r>
              <a:rPr lang="en-US" sz="1100" dirty="0"/>
              <a:t> C. Retrieved April 21, 2016, from </a:t>
            </a:r>
            <a:r>
              <a:rPr lang="en-US" sz="1100" u="sng" dirty="0">
                <a:hlinkClick r:id="rId8"/>
              </a:rPr>
              <a:t>http://</a:t>
            </a:r>
            <a:r>
              <a:rPr lang="en-US" sz="1100" u="sng" dirty="0" smtClean="0">
                <a:hlinkClick r:id="rId8"/>
              </a:rPr>
              <a:t>europepmc.org/abstract/med/3535959</a:t>
            </a:r>
            <a:endParaRPr lang="en-US" sz="1100" dirty="0" smtClean="0"/>
          </a:p>
          <a:p>
            <a:r>
              <a:rPr lang="en-US" sz="1100" dirty="0" smtClean="0"/>
              <a:t>Drug </a:t>
            </a:r>
            <a:r>
              <a:rPr lang="en-US" sz="1100" dirty="0"/>
              <a:t>addiction in our family.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9"/>
              </a:rPr>
              <a:t>https://www.pinterest.com/jenifercenters/drug-addiction-in-our-family</a:t>
            </a:r>
            <a:r>
              <a:rPr lang="en-US" sz="1100" dirty="0" smtClean="0">
                <a:hlinkClick r:id="rId9"/>
              </a:rPr>
              <a:t>/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Fields, H. L. (2016). Search, discover, network. Retrieved April 21, 2016, from </a:t>
            </a:r>
            <a:r>
              <a:rPr lang="en-US" sz="1100" u="sng" dirty="0">
                <a:hlinkClick r:id="rId10"/>
              </a:rPr>
              <a:t>http://profiles.ucsf.edu/howard.fields</a:t>
            </a:r>
            <a:r>
              <a:rPr lang="en-US" sz="1100" dirty="0"/>
              <a:t> </a:t>
            </a:r>
          </a:p>
          <a:p>
            <a:r>
              <a:rPr lang="en-US" sz="1100" dirty="0"/>
              <a:t>Fields, H. L. (2016). The Doctor's Dilemma: Opiate analgesics and chronic pain. Retrieved April 21, 2016, from </a:t>
            </a:r>
            <a:r>
              <a:rPr lang="en-US" sz="1100" u="sng" dirty="0">
                <a:hlinkClick r:id="rId11"/>
              </a:rPr>
              <a:t>http://www.ncbi.nlm.nih.gov/pmc/articles/PMC3073133/</a:t>
            </a:r>
            <a:endParaRPr lang="en-US" sz="1100" dirty="0" smtClean="0"/>
          </a:p>
          <a:p>
            <a:r>
              <a:rPr lang="en-US" sz="1100" dirty="0"/>
              <a:t>Forced vaccinations are rape!! watch your child being raped, </a:t>
            </a:r>
            <a:r>
              <a:rPr lang="en-US" sz="1100" dirty="0" smtClean="0"/>
              <a:t>that's </a:t>
            </a:r>
            <a:r>
              <a:rPr lang="en-US" sz="1100" dirty="0"/>
              <a:t>how I feel about forced vaccines! ITS A LINE IN THE SAND! (2015). Retrieved May 03, 2016, from </a:t>
            </a:r>
            <a:r>
              <a:rPr lang="en-US" sz="1100" dirty="0">
                <a:hlinkClick r:id="rId12"/>
              </a:rPr>
              <a:t>http://activistshub.com/forced-vaccinations-are-rape-watch-your-child-being-raped-thats-how-i-feel-about-forced-vaccines-its-a-line-in-the-sand</a:t>
            </a:r>
            <a:r>
              <a:rPr lang="en-US" sz="1100" dirty="0" smtClean="0">
                <a:hlinkClick r:id="rId12"/>
              </a:rPr>
              <a:t>/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Greg Allen. (2016). Retrieved May 11, 2016, from </a:t>
            </a:r>
            <a:r>
              <a:rPr lang="en-US" sz="1100" dirty="0">
                <a:hlinkClick r:id="rId13"/>
              </a:rPr>
              <a:t>http://www.npr.org/people/2100171/greg-allen</a:t>
            </a:r>
            <a:r>
              <a:rPr lang="en-US" sz="1100" dirty="0"/>
              <a:t>  </a:t>
            </a:r>
            <a:endParaRPr lang="en-US" sz="1100" dirty="0" smtClean="0"/>
          </a:p>
          <a:p>
            <a:r>
              <a:rPr lang="en-US" sz="1100" dirty="0"/>
              <a:t>Heroin Addiction Treatment | </a:t>
            </a:r>
            <a:r>
              <a:rPr lang="en-US" sz="1100" dirty="0" err="1"/>
              <a:t>Narconon</a:t>
            </a:r>
            <a:r>
              <a:rPr lang="en-US" sz="1100" dirty="0"/>
              <a:t> Arrowhead.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14"/>
              </a:rPr>
              <a:t>http://www.heroinaddiction.com</a:t>
            </a:r>
            <a:r>
              <a:rPr lang="en-US" sz="1100" dirty="0" smtClean="0">
                <a:hlinkClick r:id="rId14"/>
              </a:rPr>
              <a:t>/</a:t>
            </a:r>
            <a:endParaRPr lang="en-US" sz="1100" dirty="0" smtClean="0"/>
          </a:p>
          <a:p>
            <a:r>
              <a:rPr lang="en-US" sz="1100" dirty="0"/>
              <a:t>Hogan, D. M. (2016). </a:t>
            </a:r>
            <a:r>
              <a:rPr lang="en-US" sz="1100" dirty="0" err="1"/>
              <a:t>Retrived</a:t>
            </a:r>
            <a:r>
              <a:rPr lang="en-US" sz="1100" dirty="0"/>
              <a:t> April 21, 2016, from </a:t>
            </a:r>
            <a:r>
              <a:rPr lang="en-US" sz="1100" u="sng" dirty="0">
                <a:hlinkClick r:id="rId15"/>
              </a:rPr>
              <a:t>https://www.tcd.ie/childrensresearchcentre/assets/pdf/Publications/social&amp;psychological.pdf</a:t>
            </a:r>
            <a:r>
              <a:rPr lang="en-US" sz="1100" u="sng" dirty="0"/>
              <a:t> </a:t>
            </a:r>
            <a:endParaRPr lang="en-US" sz="1100" dirty="0"/>
          </a:p>
          <a:p>
            <a:r>
              <a:rPr lang="en-US" sz="1100" dirty="0" smtClean="0"/>
              <a:t>Is </a:t>
            </a:r>
            <a:r>
              <a:rPr lang="en-US" sz="1100" dirty="0"/>
              <a:t>Social Anxiety Giving You Panic Attacks? (2016). Retrieved May 03, 2016, from </a:t>
            </a:r>
            <a:r>
              <a:rPr lang="en-US" sz="1100" dirty="0">
                <a:hlinkClick r:id="rId16"/>
              </a:rPr>
              <a:t>https://</a:t>
            </a:r>
            <a:r>
              <a:rPr lang="en-US" sz="1100" dirty="0" smtClean="0">
                <a:hlinkClick r:id="rId16"/>
              </a:rPr>
              <a:t>www.anxiety.org/social-anxiety-disorder-panic-attacks-specifier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93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1384478"/>
            <a:ext cx="11307651" cy="5473522"/>
          </a:xfrm>
        </p:spPr>
        <p:txBody>
          <a:bodyPr>
            <a:normAutofit lnSpcReduction="10000"/>
          </a:bodyPr>
          <a:lstStyle/>
          <a:p>
            <a:r>
              <a:rPr lang="en-US" sz="1100" dirty="0"/>
              <a:t>How Does the World View Drug and Alcohol Addiction. (2015). Retrieved May 03, 2016, from </a:t>
            </a:r>
            <a:r>
              <a:rPr lang="en-US" sz="1100" dirty="0">
                <a:hlinkClick r:id="rId2"/>
              </a:rPr>
              <a:t>http://www.bestrehabcenter.com/blog/drug-use-and-addiction-around-the-world/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On </a:t>
            </a:r>
            <a:r>
              <a:rPr lang="en-US" sz="1100" dirty="0"/>
              <a:t>OxyContin, It's Time for the Generic Industry to Step Up and Step Out. (2012). Retrieved May 03, 2016, from </a:t>
            </a:r>
            <a:r>
              <a:rPr lang="en-US" sz="1100" dirty="0">
                <a:hlinkClick r:id="rId3"/>
              </a:rPr>
              <a:t>http://opined.ca/2012/11/on-oxycontin-its-time-for-the-generic-industry-to-step-up-and-step-out/</a:t>
            </a:r>
            <a:r>
              <a:rPr lang="en-US" sz="1100" dirty="0"/>
              <a:t> </a:t>
            </a:r>
          </a:p>
          <a:p>
            <a:r>
              <a:rPr lang="en-US" sz="1100" dirty="0"/>
              <a:t>Opiates. (2016). Retrieved May 12, 2016, from </a:t>
            </a:r>
            <a:r>
              <a:rPr lang="en-US" sz="1100" dirty="0">
                <a:hlinkClick r:id="rId4"/>
              </a:rPr>
              <a:t>http://www.who.int/substance_abuse/facts/opiates/en/</a:t>
            </a:r>
            <a:r>
              <a:rPr lang="en-US" sz="1100" dirty="0"/>
              <a:t> </a:t>
            </a:r>
          </a:p>
          <a:p>
            <a:r>
              <a:rPr lang="en-US" sz="1100" dirty="0"/>
              <a:t>OxyContin Detox, Rehab, and Treatment Programs | Full Circle Treatment.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5"/>
              </a:rPr>
              <a:t>http://www.findadetoxnow.com/drug-treatment/oxycontin-detox-rehab-treatment-programs/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/>
              <a:t>Our Mission. (2016). Retrieved April 21, 2016, from </a:t>
            </a:r>
            <a:r>
              <a:rPr lang="en-US" sz="1100" u="sng" dirty="0">
                <a:hlinkClick r:id="rId6"/>
              </a:rPr>
              <a:t>https://www.ncbi.nlm.nih.gov/home/about</a:t>
            </a:r>
            <a:r>
              <a:rPr lang="en-US" sz="1100" u="sng" dirty="0" smtClean="0">
                <a:hlinkClick r:id="rId6"/>
              </a:rPr>
              <a:t>/</a:t>
            </a:r>
            <a:endParaRPr lang="en-US" sz="1100" u="sng" dirty="0" smtClean="0"/>
          </a:p>
          <a:p>
            <a:r>
              <a:rPr lang="en-US" sz="1100" dirty="0"/>
              <a:t>Parents with special problems: Alcoholism and opiate addiction. (2016). Retrieved April 21, 2016, from </a:t>
            </a:r>
            <a:r>
              <a:rPr lang="en-US" sz="1100" u="sng" dirty="0">
                <a:hlinkClick r:id="rId7"/>
              </a:rPr>
              <a:t>http://</a:t>
            </a:r>
            <a:r>
              <a:rPr lang="en-US" sz="1100" u="sng" dirty="0" smtClean="0">
                <a:hlinkClick r:id="rId7"/>
              </a:rPr>
              <a:t>www.sciencedirect.com/science/article/pii/0145213480900332</a:t>
            </a:r>
            <a:endParaRPr lang="en-US" sz="1100" dirty="0" smtClean="0"/>
          </a:p>
          <a:p>
            <a:r>
              <a:rPr lang="en-US" sz="1100" dirty="0" smtClean="0"/>
              <a:t>Poppies</a:t>
            </a:r>
            <a:r>
              <a:rPr lang="en-US" sz="1100" dirty="0"/>
              <a:t>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8"/>
              </a:rPr>
              <a:t>http://oz.wikia.com/wiki/Poppies</a:t>
            </a:r>
            <a:endParaRPr lang="en-US" sz="1100" dirty="0"/>
          </a:p>
          <a:p>
            <a:r>
              <a:rPr lang="en-US" sz="1100" dirty="0"/>
              <a:t>Reflect.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9"/>
              </a:rPr>
              <a:t>http://www.keyword-suggestions.com/cmVmbGVjdA/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/>
              <a:t>Result Filters. (2016). Retrieved April 20, 2016, from </a:t>
            </a:r>
            <a:r>
              <a:rPr lang="en-US" sz="1100" u="sng" dirty="0">
                <a:hlinkClick r:id="rId10"/>
              </a:rPr>
              <a:t>http://</a:t>
            </a:r>
            <a:r>
              <a:rPr lang="en-US" sz="1100" u="sng" dirty="0" smtClean="0">
                <a:hlinkClick r:id="rId10"/>
              </a:rPr>
              <a:t>www.ncbi.nlm.nih.gov/pubmed/10369321</a:t>
            </a:r>
            <a:endParaRPr lang="en-US" sz="1100" dirty="0"/>
          </a:p>
          <a:p>
            <a:r>
              <a:rPr lang="en-US" sz="1100" dirty="0"/>
              <a:t>Summertime social for teens.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11"/>
              </a:rPr>
              <a:t>http://www.greatschools.org/parenting/social-skills/slideshows/2739-friendship-skills-for-tweens-and-teens.gs</a:t>
            </a:r>
            <a:r>
              <a:rPr lang="en-US" sz="1100" dirty="0"/>
              <a:t> </a:t>
            </a:r>
          </a:p>
          <a:p>
            <a:r>
              <a:rPr lang="en-US" sz="1100" dirty="0"/>
              <a:t>The danger of desensitizing. (2015). Retrieved May 03, 2016, from </a:t>
            </a:r>
            <a:r>
              <a:rPr lang="en-US" sz="1100" dirty="0">
                <a:hlinkClick r:id="rId12"/>
              </a:rPr>
              <a:t>http://legionofleia.com/2015/12/the-danger-of-desensitizing-rape/</a:t>
            </a:r>
            <a:r>
              <a:rPr lang="en-US" sz="1100" dirty="0"/>
              <a:t> </a:t>
            </a:r>
          </a:p>
          <a:p>
            <a:r>
              <a:rPr lang="en-US" sz="1100" dirty="0"/>
              <a:t>The 'Oxy Express': Florida's Drug Abuse Epidemic. (2016). Retrieved May 11, 2016, from </a:t>
            </a:r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www.npr.org/2011/03/02/134143813/the-oxy-express-floridas-drug-abuse-epidemic</a:t>
            </a:r>
            <a:endParaRPr lang="en-US" sz="1100" dirty="0" smtClean="0"/>
          </a:p>
          <a:p>
            <a:r>
              <a:rPr lang="en-US" sz="1100" dirty="0"/>
              <a:t>Trinity College Dublin. (2016). Retrieved April 21, 2016, from </a:t>
            </a:r>
            <a:r>
              <a:rPr lang="en-US" sz="1100" u="sng" dirty="0">
                <a:hlinkClick r:id="rId14"/>
              </a:rPr>
              <a:t>https://www.tcd.ie/childrensresearchcentre</a:t>
            </a:r>
            <a:r>
              <a:rPr lang="en-US" sz="1100" u="sng" dirty="0" smtClean="0">
                <a:hlinkClick r:id="rId14"/>
              </a:rPr>
              <a:t>/</a:t>
            </a:r>
            <a:r>
              <a:rPr lang="en-US" sz="1100" dirty="0" smtClean="0"/>
              <a:t>  </a:t>
            </a:r>
          </a:p>
          <a:p>
            <a:r>
              <a:rPr lang="en-US" sz="1100" dirty="0"/>
              <a:t>UNESCO Office in Bangkok: </a:t>
            </a:r>
            <a:r>
              <a:rPr lang="en-US" sz="1100" dirty="0" err="1"/>
              <a:t>Charas</a:t>
            </a:r>
            <a:r>
              <a:rPr lang="en-US" sz="1100" dirty="0"/>
              <a:t> </a:t>
            </a:r>
            <a:r>
              <a:rPr lang="en-US" sz="1100" dirty="0" err="1"/>
              <a:t>Suwanwela</a:t>
            </a:r>
            <a:r>
              <a:rPr lang="en-US" sz="1100" dirty="0"/>
              <a:t>. (2016). Retrieved April 21, 2016, from </a:t>
            </a:r>
            <a:r>
              <a:rPr lang="en-US" sz="1100" u="sng" dirty="0">
                <a:hlinkClick r:id="rId15"/>
              </a:rPr>
              <a:t>http://www.unescobkk.org/en/education/apeid/apeid-international-conference/11apeidconf/speakers-and-speeches/charas-suwanwela</a:t>
            </a:r>
            <a:r>
              <a:rPr lang="en-US" sz="1100" u="sng" dirty="0" smtClean="0">
                <a:hlinkClick r:id="rId15"/>
              </a:rPr>
              <a:t>/</a:t>
            </a:r>
            <a:endParaRPr lang="en-US" sz="1100" dirty="0" smtClean="0"/>
          </a:p>
          <a:p>
            <a:r>
              <a:rPr lang="en-US" sz="1100" dirty="0" smtClean="0"/>
              <a:t>United </a:t>
            </a:r>
            <a:r>
              <a:rPr lang="en-US" sz="1100" dirty="0"/>
              <a:t>Nations World Drug Report 2010 and Iran. </a:t>
            </a:r>
            <a:r>
              <a:rPr lang="en-US" sz="1100" dirty="0" smtClean="0"/>
              <a:t>(2016). </a:t>
            </a:r>
            <a:r>
              <a:rPr lang="en-US" sz="1100" dirty="0"/>
              <a:t>Retrieved May 03, 2016, from </a:t>
            </a:r>
            <a:r>
              <a:rPr lang="en-US" sz="1100" dirty="0">
                <a:hlinkClick r:id="rId16"/>
              </a:rPr>
              <a:t>http://payvand.com/blog/blog/2010/06/24/united-nations-world-drug-report-2010-and-iran</a:t>
            </a:r>
            <a:r>
              <a:rPr lang="en-US" sz="1100" dirty="0" smtClean="0">
                <a:hlinkClick r:id="rId16"/>
              </a:rPr>
              <a:t>/</a:t>
            </a:r>
            <a:r>
              <a:rPr lang="en-US" sz="1100" dirty="0" smtClean="0"/>
              <a:t>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12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5087154" y="2674344"/>
            <a:ext cx="1001485" cy="1021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06884" y="161365"/>
            <a:ext cx="8414482" cy="3023926"/>
            <a:chOff x="1506884" y="161365"/>
            <a:chExt cx="8414482" cy="3023926"/>
          </a:xfrm>
        </p:grpSpPr>
        <p:grpSp>
          <p:nvGrpSpPr>
            <p:cNvPr id="2" name="Group 1"/>
            <p:cNvGrpSpPr/>
            <p:nvPr/>
          </p:nvGrpSpPr>
          <p:grpSpPr>
            <a:xfrm>
              <a:off x="1506884" y="161365"/>
              <a:ext cx="8414482" cy="2425813"/>
              <a:chOff x="1506884" y="161365"/>
              <a:chExt cx="8414482" cy="242581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6884" y="161365"/>
                <a:ext cx="3707354" cy="242581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90"/>
              <a:stretch/>
            </p:blipFill>
            <p:spPr>
              <a:xfrm>
                <a:off x="5898584" y="161366"/>
                <a:ext cx="4022782" cy="2425812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1771285" y="2631293"/>
              <a:ext cx="3178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(OxyContin detox, rehab, and treatment programs, 2016) </a:t>
              </a:r>
              <a:endParaRPr lang="en-US" sz="15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07872" y="2674344"/>
              <a:ext cx="25154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(Heroin addiction, 2016)</a:t>
              </a:r>
              <a:endParaRPr lang="en-US" sz="15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8520" y="3824287"/>
            <a:ext cx="4167111" cy="2945219"/>
            <a:chOff x="1328520" y="3824287"/>
            <a:chExt cx="4167111" cy="2945219"/>
          </a:xfrm>
        </p:grpSpPr>
        <p:pic>
          <p:nvPicPr>
            <p:cNvPr id="1026" name="Picture 2" descr="https://dk-media.s3.amazonaws.com/media/1i0db/images/12308133/huge/Child_Abuse_Attorney_Lakeway_Steiner_Ranch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" t="1" r="6368" b="516"/>
            <a:stretch/>
          </p:blipFill>
          <p:spPr bwMode="auto">
            <a:xfrm>
              <a:off x="1506884" y="3824287"/>
              <a:ext cx="3707354" cy="255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28520" y="6446341"/>
              <a:ext cx="41671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(Domestic violence &amp; child neglect, 2016)</a:t>
              </a:r>
              <a:endParaRPr lang="en-US" sz="15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0336" y="3824287"/>
            <a:ext cx="4031031" cy="3222218"/>
            <a:chOff x="5890336" y="3824287"/>
            <a:chExt cx="4031031" cy="32222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r="5722"/>
            <a:stretch/>
          </p:blipFill>
          <p:spPr>
            <a:xfrm>
              <a:off x="5898584" y="3824287"/>
              <a:ext cx="4022783" cy="25507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90336" y="6446341"/>
              <a:ext cx="40310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(The danger of desensitizing “rape, 2016)</a:t>
              </a:r>
              <a:endParaRPr lang="en-US" sz="1500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47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30" y="183812"/>
            <a:ext cx="9681231" cy="1400530"/>
          </a:xfrm>
        </p:spPr>
        <p:txBody>
          <a:bodyPr/>
          <a:lstStyle/>
          <a:p>
            <a:pPr algn="ctr"/>
            <a:r>
              <a:rPr lang="en-US" dirty="0" smtClean="0"/>
              <a:t>What is an opiate?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2193810"/>
              </p:ext>
            </p:extLst>
          </p:nvPr>
        </p:nvGraphicFramePr>
        <p:xfrm>
          <a:off x="2704565" y="1354213"/>
          <a:ext cx="7078024" cy="442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633" y="1279321"/>
            <a:ext cx="2848177" cy="188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633" y="1279321"/>
            <a:ext cx="2872802" cy="1880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3633" y="1279320"/>
            <a:ext cx="2879984" cy="18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4622 0.01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36888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1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38112 0.530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 Opiate Use (local)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830"/>
          <a:stretch/>
        </p:blipFill>
        <p:spPr>
          <a:xfrm>
            <a:off x="5294774" y="1535134"/>
            <a:ext cx="6443804" cy="45308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55364" y="6117466"/>
            <a:ext cx="23954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(Florida use, 2014)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362774" y="1676801"/>
            <a:ext cx="38357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According to NPR’s Greg Allen, </a:t>
            </a:r>
            <a:r>
              <a:rPr lang="en-US" sz="2200" dirty="0"/>
              <a:t>Florida is the epicenter of a prescription drug abuse epidemic. Each day in communities from Jacksonville to Fort Lauderdale, thousands of doses of powerful narcotics like oxycodone are dispensed in pain clinics — storefront operations also called "pill mills</a:t>
            </a:r>
            <a:r>
              <a:rPr lang="en-US" sz="2200" dirty="0" smtClean="0"/>
              <a:t>.” (</a:t>
            </a:r>
            <a:r>
              <a:rPr lang="en-US" sz="2400" dirty="0"/>
              <a:t>Florida's Drug Abuse </a:t>
            </a:r>
            <a:r>
              <a:rPr lang="en-US" sz="2400" dirty="0" smtClean="0"/>
              <a:t>Epidemic</a:t>
            </a:r>
            <a:r>
              <a:rPr lang="en-US" sz="2200" dirty="0" smtClean="0"/>
              <a:t>, 2011)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81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opiate use</a:t>
            </a:r>
            <a:endParaRPr lang="en-US" dirty="0"/>
          </a:p>
        </p:txBody>
      </p:sp>
      <p:pic>
        <p:nvPicPr>
          <p:cNvPr id="2050" name="Picture 2" descr="http://www.bestrehabcenter.com/blog/wp-content/uploads/2015/12/6-access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" b="7408"/>
          <a:stretch/>
        </p:blipFill>
        <p:spPr bwMode="auto">
          <a:xfrm>
            <a:off x="646111" y="2865796"/>
            <a:ext cx="5034712" cy="34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yvand.com/blog/files/2010/06/opium-usage-2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40" y="1963887"/>
            <a:ext cx="4491401" cy="43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1956" y="6376524"/>
            <a:ext cx="26757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(Demand for opium, 2009)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1221940" y="6376524"/>
            <a:ext cx="3883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(Drug use in the European union, 2015)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46111" y="1786502"/>
            <a:ext cx="63235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 </a:t>
            </a:r>
            <a:r>
              <a:rPr lang="en-US" dirty="0"/>
              <a:t>of </a:t>
            </a:r>
            <a:r>
              <a:rPr lang="en-US" dirty="0" smtClean="0"/>
              <a:t>opiates, heroin </a:t>
            </a:r>
            <a:r>
              <a:rPr lang="en-US" dirty="0"/>
              <a:t>in </a:t>
            </a:r>
            <a:r>
              <a:rPr lang="en-US" dirty="0" smtClean="0"/>
              <a:t>particular, is </a:t>
            </a:r>
            <a:r>
              <a:rPr lang="en-US" dirty="0"/>
              <a:t>causing widespread health and </a:t>
            </a:r>
            <a:r>
              <a:rPr lang="en-US" sz="2000" b="1" dirty="0"/>
              <a:t>social problems </a:t>
            </a:r>
            <a:r>
              <a:rPr lang="en-US" dirty="0"/>
              <a:t>in many </a:t>
            </a:r>
            <a:r>
              <a:rPr lang="en-US" dirty="0" smtClean="0"/>
              <a:t>countries. (Opiates,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84" y="610673"/>
            <a:ext cx="8825658" cy="3329581"/>
          </a:xfrm>
        </p:spPr>
        <p:txBody>
          <a:bodyPr/>
          <a:lstStyle/>
          <a:p>
            <a:r>
              <a:rPr lang="en-US" sz="2500" b="1" dirty="0">
                <a:solidFill>
                  <a:srgbClr val="EBEBEB"/>
                </a:solidFill>
              </a:rPr>
              <a:t>Group question: </a:t>
            </a:r>
            <a:br>
              <a:rPr lang="en-US" sz="2500" b="1" dirty="0">
                <a:solidFill>
                  <a:srgbClr val="EBEBEB"/>
                </a:solidFill>
              </a:rPr>
            </a:br>
            <a:r>
              <a:rPr lang="en-US" sz="2500" dirty="0">
                <a:solidFill>
                  <a:srgbClr val="EBEBEB"/>
                </a:solidFill>
              </a:rPr>
              <a:t>Is opiate use becoming an issue? </a:t>
            </a:r>
            <a:br>
              <a:rPr lang="en-US" sz="2500" dirty="0">
                <a:solidFill>
                  <a:srgbClr val="EBEBEB"/>
                </a:solidFill>
              </a:rPr>
            </a:br>
            <a:r>
              <a:rPr lang="en-US" sz="2500" dirty="0">
                <a:solidFill>
                  <a:srgbClr val="EBEBEB"/>
                </a:solidFill>
              </a:rPr>
              <a:t/>
            </a:r>
            <a:br>
              <a:rPr lang="en-US" sz="2500" dirty="0">
                <a:solidFill>
                  <a:srgbClr val="EBEBEB"/>
                </a:solidFill>
              </a:rPr>
            </a:br>
            <a:r>
              <a:rPr lang="en-US" sz="2500" b="1" dirty="0">
                <a:solidFill>
                  <a:srgbClr val="EBEBEB"/>
                </a:solidFill>
              </a:rPr>
              <a:t>Personal Question: </a:t>
            </a:r>
            <a:br>
              <a:rPr lang="en-US" sz="2500" b="1" dirty="0">
                <a:solidFill>
                  <a:srgbClr val="EBEBEB"/>
                </a:solidFill>
              </a:rPr>
            </a:br>
            <a:r>
              <a:rPr lang="en-US" sz="4500" dirty="0">
                <a:solidFill>
                  <a:srgbClr val="EBEBEB"/>
                </a:solidFill>
              </a:rPr>
              <a:t>Is the use of opiates a </a:t>
            </a:r>
            <a:r>
              <a:rPr lang="en-US" sz="4500" b="1" dirty="0">
                <a:solidFill>
                  <a:srgbClr val="EBEBEB"/>
                </a:solidFill>
              </a:rPr>
              <a:t>social issue?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93" y="3438774"/>
            <a:ext cx="3905775" cy="3250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285" y="4430332"/>
            <a:ext cx="3777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Issue:</a:t>
            </a:r>
          </a:p>
          <a:p>
            <a:pPr lvl="1"/>
            <a:r>
              <a:rPr lang="en-US" dirty="0"/>
              <a:t>A problem, important subject, or occurrence that causes someone to become isolated from anything involving the act of being social. (Issue, 2016</a:t>
            </a:r>
            <a:r>
              <a:rPr lang="en-US" dirty="0" smtClean="0"/>
              <a:t>) </a:t>
            </a:r>
            <a:r>
              <a:rPr lang="en-US" dirty="0"/>
              <a:t>(Social, 2016)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59481" y="403532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Thesis &amp; Concession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3711121" y="5621930"/>
            <a:ext cx="1529475" cy="1170185"/>
          </a:xfrm>
          <a:prstGeom prst="triangl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 rot="21084994">
            <a:off x="1238368" y="5025120"/>
            <a:ext cx="6474983" cy="53492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 rot="193835">
            <a:off x="1466329" y="3663668"/>
            <a:ext cx="2310461" cy="1546283"/>
            <a:chOff x="3608958" y="3974360"/>
            <a:chExt cx="2310461" cy="1546283"/>
          </a:xfrm>
        </p:grpSpPr>
        <p:sp>
          <p:nvSpPr>
            <p:cNvPr id="9" name="Freeform 8"/>
            <p:cNvSpPr/>
            <p:nvPr/>
          </p:nvSpPr>
          <p:spPr>
            <a:xfrm rot="20878009">
              <a:off x="3608958" y="3974360"/>
              <a:ext cx="2310461" cy="154628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772" tIns="244772" rIns="244773" bIns="244773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  <p:sp>
          <p:nvSpPr>
            <p:cNvPr id="12" name="TextBox 11"/>
            <p:cNvSpPr txBox="1"/>
            <p:nvPr/>
          </p:nvSpPr>
          <p:spPr>
            <a:xfrm rot="20847505">
              <a:off x="3782384" y="3993032"/>
              <a:ext cx="20818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use of opiates has been linked to various instances of sexual assault.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192511">
            <a:off x="1185200" y="2073542"/>
            <a:ext cx="2310461" cy="1546283"/>
            <a:chOff x="3197088" y="2383069"/>
            <a:chExt cx="2310461" cy="1546283"/>
          </a:xfrm>
        </p:grpSpPr>
        <p:sp>
          <p:nvSpPr>
            <p:cNvPr id="15" name="Freeform 14"/>
            <p:cNvSpPr/>
            <p:nvPr/>
          </p:nvSpPr>
          <p:spPr>
            <a:xfrm rot="20867539">
              <a:off x="3197088" y="2383069"/>
              <a:ext cx="2310461" cy="154628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772" tIns="244772" rIns="244773" bIns="244773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  <p:sp>
          <p:nvSpPr>
            <p:cNvPr id="18" name="TextBox 17"/>
            <p:cNvSpPr txBox="1"/>
            <p:nvPr/>
          </p:nvSpPr>
          <p:spPr>
            <a:xfrm rot="20869141">
              <a:off x="3234807" y="2568459"/>
              <a:ext cx="2252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parents use opiates, social issues can arise in their children.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190202">
            <a:off x="4806448" y="3164976"/>
            <a:ext cx="2525535" cy="1546283"/>
            <a:chOff x="6815554" y="3309018"/>
            <a:chExt cx="2525535" cy="1546283"/>
          </a:xfrm>
        </p:grpSpPr>
        <p:sp>
          <p:nvSpPr>
            <p:cNvPr id="17" name="Freeform 16"/>
            <p:cNvSpPr/>
            <p:nvPr/>
          </p:nvSpPr>
          <p:spPr>
            <a:xfrm rot="20893996">
              <a:off x="6815554" y="3309018"/>
              <a:ext cx="2310461" cy="1546283"/>
            </a:xfrm>
            <a:custGeom>
              <a:avLst/>
              <a:gdLst>
                <a:gd name="connsiteX0" fmla="*/ 0 w 2008002"/>
                <a:gd name="connsiteY0" fmla="*/ 237334 h 1423973"/>
                <a:gd name="connsiteX1" fmla="*/ 237334 w 2008002"/>
                <a:gd name="connsiteY1" fmla="*/ 0 h 1423973"/>
                <a:gd name="connsiteX2" fmla="*/ 1770668 w 2008002"/>
                <a:gd name="connsiteY2" fmla="*/ 0 h 1423973"/>
                <a:gd name="connsiteX3" fmla="*/ 2008002 w 2008002"/>
                <a:gd name="connsiteY3" fmla="*/ 237334 h 1423973"/>
                <a:gd name="connsiteX4" fmla="*/ 2008002 w 2008002"/>
                <a:gd name="connsiteY4" fmla="*/ 1186639 h 1423973"/>
                <a:gd name="connsiteX5" fmla="*/ 1770668 w 2008002"/>
                <a:gd name="connsiteY5" fmla="*/ 1423973 h 1423973"/>
                <a:gd name="connsiteX6" fmla="*/ 237334 w 2008002"/>
                <a:gd name="connsiteY6" fmla="*/ 1423973 h 1423973"/>
                <a:gd name="connsiteX7" fmla="*/ 0 w 2008002"/>
                <a:gd name="connsiteY7" fmla="*/ 1186639 h 1423973"/>
                <a:gd name="connsiteX8" fmla="*/ 0 w 2008002"/>
                <a:gd name="connsiteY8" fmla="*/ 237334 h 14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002" h="1423973">
                  <a:moveTo>
                    <a:pt x="0" y="237334"/>
                  </a:moveTo>
                  <a:cubicBezTo>
                    <a:pt x="0" y="106258"/>
                    <a:pt x="106258" y="0"/>
                    <a:pt x="237334" y="0"/>
                  </a:cubicBezTo>
                  <a:lnTo>
                    <a:pt x="1770668" y="0"/>
                  </a:lnTo>
                  <a:cubicBezTo>
                    <a:pt x="1901744" y="0"/>
                    <a:pt x="2008002" y="106258"/>
                    <a:pt x="2008002" y="237334"/>
                  </a:cubicBezTo>
                  <a:lnTo>
                    <a:pt x="2008002" y="1186639"/>
                  </a:lnTo>
                  <a:cubicBezTo>
                    <a:pt x="2008002" y="1317715"/>
                    <a:pt x="1901744" y="1423973"/>
                    <a:pt x="1770668" y="1423973"/>
                  </a:cubicBezTo>
                  <a:lnTo>
                    <a:pt x="237334" y="1423973"/>
                  </a:lnTo>
                  <a:cubicBezTo>
                    <a:pt x="106258" y="1423973"/>
                    <a:pt x="0" y="1317715"/>
                    <a:pt x="0" y="1186639"/>
                  </a:cubicBezTo>
                  <a:lnTo>
                    <a:pt x="0" y="2373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772" tIns="244772" rIns="244773" bIns="244773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  <p:sp>
          <p:nvSpPr>
            <p:cNvPr id="19" name="TextBox 18"/>
            <p:cNvSpPr txBox="1"/>
            <p:nvPr/>
          </p:nvSpPr>
          <p:spPr>
            <a:xfrm rot="20896048">
              <a:off x="6891833" y="3563303"/>
              <a:ext cx="2449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Synthetic opiates are used to treat social anxiety.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54606" y="6207022"/>
            <a:ext cx="3392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</a:t>
            </a:r>
            <a:r>
              <a:rPr lang="en-US" sz="1500" dirty="0"/>
              <a:t>Do Filibusters Stall the Senate or Give It Purpose</a:t>
            </a:r>
            <a:r>
              <a:rPr lang="en-US" sz="1500" dirty="0" smtClean="0"/>
              <a:t>?, 2012)</a:t>
            </a:r>
            <a:endParaRPr lang="en-US" sz="1500" dirty="0"/>
          </a:p>
        </p:txBody>
      </p:sp>
      <p:pic>
        <p:nvPicPr>
          <p:cNvPr id="3074" name="Picture 2" descr="http://graphics8.nytimes.com/images/2012/11/30/opinion/filibusterRFD/filibusterRFD-cust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89" y="3445204"/>
            <a:ext cx="3619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Thesis: Reason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3673"/>
            <a:ext cx="8946541" cy="4195481"/>
          </a:xfrm>
        </p:spPr>
        <p:txBody>
          <a:bodyPr/>
          <a:lstStyle/>
          <a:p>
            <a:r>
              <a:rPr lang="en-US" dirty="0" smtClean="0"/>
              <a:t>Opiate use is a social issue because its use has been linked to instances of sexual assault.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18813" y="3054203"/>
            <a:ext cx="4919616" cy="3677246"/>
            <a:chOff x="6818813" y="3054203"/>
            <a:chExt cx="4919616" cy="3677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8813" y="3054203"/>
              <a:ext cx="4919616" cy="308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51382" y="6177451"/>
              <a:ext cx="38212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</a:t>
              </a:r>
              <a:r>
                <a:rPr lang="en-US" sz="1500" dirty="0"/>
                <a:t>Reform the Rape Provision in the Jamaica Sexual Offences </a:t>
              </a:r>
              <a:r>
                <a:rPr lang="en-US" sz="1500" dirty="0" smtClean="0"/>
                <a:t>Act, 2015)</a:t>
              </a:r>
              <a:endParaRPr lang="en-US" sz="15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640" y="2724277"/>
            <a:ext cx="5521883" cy="4053338"/>
            <a:chOff x="463640" y="2724277"/>
            <a:chExt cx="5521883" cy="4053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640" y="2724277"/>
              <a:ext cx="5521883" cy="36722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71921" y="6454450"/>
              <a:ext cx="230531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(Activist hub, 2016)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7080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Thesis: Reason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28" y="1718288"/>
            <a:ext cx="8307436" cy="1063768"/>
          </a:xfrm>
        </p:spPr>
        <p:txBody>
          <a:bodyPr>
            <a:normAutofit/>
          </a:bodyPr>
          <a:lstStyle/>
          <a:p>
            <a:r>
              <a:rPr lang="en-US" dirty="0"/>
              <a:t>Opiate use is a social issue because children who are exposed to their parents’ opiate use can </a:t>
            </a:r>
            <a:r>
              <a:rPr lang="en-US" dirty="0" smtClean="0"/>
              <a:t>result to having social </a:t>
            </a:r>
            <a:r>
              <a:rPr lang="en-US" dirty="0"/>
              <a:t>issues.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9" t="6002" r="2609" b="14302"/>
          <a:stretch/>
        </p:blipFill>
        <p:spPr>
          <a:xfrm>
            <a:off x="452928" y="3223380"/>
            <a:ext cx="5351355" cy="3117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1626" y="6379247"/>
            <a:ext cx="4056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(Drug addiction in our family, 2016)</a:t>
            </a:r>
            <a:endParaRPr lang="en-US" sz="15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8551413"/>
              </p:ext>
            </p:extLst>
          </p:nvPr>
        </p:nvGraphicFramePr>
        <p:xfrm>
          <a:off x="6014435" y="2137893"/>
          <a:ext cx="5975796" cy="466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57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12718</TotalTime>
  <Words>1177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What is an opiate?</vt:lpstr>
      <vt:lpstr>Florida Opiate Use (local) </vt:lpstr>
      <vt:lpstr>Global opiate use</vt:lpstr>
      <vt:lpstr>Group question:  Is opiate use becoming an issue?   Personal Question:  Is the use of opiates a social issue?</vt:lpstr>
      <vt:lpstr>Thesis &amp; Concession</vt:lpstr>
      <vt:lpstr>Thesis: Reason 1</vt:lpstr>
      <vt:lpstr>Thesis: Reason 2</vt:lpstr>
      <vt:lpstr>Concession</vt:lpstr>
      <vt:lpstr>Reflection</vt:lpstr>
      <vt:lpstr>References</vt:lpstr>
      <vt:lpstr>References</vt:lpstr>
    </vt:vector>
  </TitlesOfParts>
  <Company>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 ABBEY ELAINE</dc:creator>
  <cp:lastModifiedBy>CAMP ABBEY ELAINE</cp:lastModifiedBy>
  <cp:revision>74</cp:revision>
  <dcterms:created xsi:type="dcterms:W3CDTF">2016-04-22T15:13:07Z</dcterms:created>
  <dcterms:modified xsi:type="dcterms:W3CDTF">2016-05-12T15:02:49Z</dcterms:modified>
</cp:coreProperties>
</file>